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3"/>
  </p:sldMasterIdLst>
  <p:notesMasterIdLst>
    <p:notesMasterId r:id="rId5"/>
  </p:notesMasterIdLst>
  <p:handoutMasterIdLst>
    <p:handoutMasterId r:id="rId41"/>
  </p:handoutMasterIdLst>
  <p:sldIdLst>
    <p:sldId id="307" r:id="rId4"/>
    <p:sldId id="308" r:id="rId6"/>
    <p:sldId id="268" r:id="rId7"/>
    <p:sldId id="269" r:id="rId8"/>
    <p:sldId id="310" r:id="rId9"/>
    <p:sldId id="277" r:id="rId10"/>
    <p:sldId id="278" r:id="rId11"/>
    <p:sldId id="338" r:id="rId12"/>
    <p:sldId id="339" r:id="rId13"/>
    <p:sldId id="340" r:id="rId14"/>
    <p:sldId id="341" r:id="rId15"/>
    <p:sldId id="342" r:id="rId16"/>
    <p:sldId id="343" r:id="rId17"/>
    <p:sldId id="344" r:id="rId18"/>
    <p:sldId id="355" r:id="rId19"/>
    <p:sldId id="356" r:id="rId20"/>
    <p:sldId id="357" r:id="rId21"/>
    <p:sldId id="345" r:id="rId22"/>
    <p:sldId id="346" r:id="rId23"/>
    <p:sldId id="347" r:id="rId24"/>
    <p:sldId id="348" r:id="rId25"/>
    <p:sldId id="349" r:id="rId26"/>
    <p:sldId id="350" r:id="rId27"/>
    <p:sldId id="351" r:id="rId28"/>
    <p:sldId id="358" r:id="rId29"/>
    <p:sldId id="359" r:id="rId30"/>
    <p:sldId id="360" r:id="rId31"/>
    <p:sldId id="352" r:id="rId32"/>
    <p:sldId id="353" r:id="rId33"/>
    <p:sldId id="354" r:id="rId34"/>
    <p:sldId id="313" r:id="rId35"/>
    <p:sldId id="291" r:id="rId36"/>
    <p:sldId id="292" r:id="rId37"/>
    <p:sldId id="293" r:id="rId38"/>
    <p:sldId id="304" r:id="rId39"/>
    <p:sldId id="317" r:id="rId40"/>
  </p:sldIdLst>
  <p:sldSz cx="12192000" cy="6858000"/>
  <p:notesSz cx="6858000" cy="9144000"/>
  <p:embeddedFontLst>
    <p:embeddedFont>
      <p:font typeface="字魂35号-经典雅黑" panose="02000000000000000000" charset="-122"/>
      <p:regular r:id="rId45"/>
    </p:embeddedFont>
    <p:embeddedFont>
      <p:font typeface="Calibri" panose="020F0502020204030204"/>
      <p:regular r:id="rId46"/>
      <p:bold r:id="rId47"/>
      <p:italic r:id="rId48"/>
      <p:boldItalic r:id="rId49"/>
    </p:embeddedFont>
    <p:embeddedFont>
      <p:font typeface="微软雅黑" panose="020B0503020204020204" charset="-122"/>
      <p:regular r:id="rId50"/>
    </p:embeddedFont>
    <p:embeddedFont>
      <p:font typeface="字魂经典雅黑" panose="00000500000000000000" charset="-122"/>
      <p:regular r:id="rId51"/>
    </p:embeddedFont>
    <p:embeddedFont>
      <p:font typeface="Impact" panose="020B0806030902050204" pitchFamily="34" charset="0"/>
      <p:regular r:id="rId52"/>
    </p:embeddedFont>
    <p:embeddedFont>
      <p:font typeface="等线 Light" panose="02010600030101010101" charset="-122"/>
      <p:regular r:id="rId53"/>
    </p:embeddedFont>
    <p:embeddedFont>
      <p:font typeface="等线" panose="02010600030101010101" charset="-122"/>
      <p:regular r:id="rId54"/>
    </p:embeddedFont>
  </p:embeddedFontLst>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3" userDrawn="1">
          <p15:clr>
            <a:srgbClr val="A4A3A4"/>
          </p15:clr>
        </p15:guide>
        <p15:guide id="2" pos="3839" userDrawn="1">
          <p15:clr>
            <a:srgbClr val="A4A3A4"/>
          </p15:clr>
        </p15:guide>
        <p15:guide id="3" orient="horz" pos="527" userDrawn="1">
          <p15:clr>
            <a:srgbClr val="A4A3A4"/>
          </p15:clr>
        </p15:guide>
        <p15:guide id="4" orient="horz" pos="3846" userDrawn="1">
          <p15:clr>
            <a:srgbClr val="A4A3A4"/>
          </p15:clr>
        </p15:guide>
        <p15:guide id="5" pos="522" userDrawn="1">
          <p15:clr>
            <a:srgbClr val="A4A3A4"/>
          </p15:clr>
        </p15:guide>
        <p15:guide id="6" pos="7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3F1"/>
    <a:srgbClr val="B11D22"/>
    <a:srgbClr val="8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15" autoAdjust="0"/>
  </p:normalViewPr>
  <p:slideViewPr>
    <p:cSldViewPr snapToGrid="0" showGuides="1">
      <p:cViewPr varScale="1">
        <p:scale>
          <a:sx n="82" d="100"/>
          <a:sy n="82" d="100"/>
        </p:scale>
        <p:origin x="91" y="360"/>
      </p:cViewPr>
      <p:guideLst>
        <p:guide orient="horz" pos="2103"/>
        <p:guide pos="3839"/>
        <p:guide orient="horz" pos="527"/>
        <p:guide orient="horz" pos="3846"/>
        <p:guide pos="522"/>
        <p:guide pos="71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5" Type="http://schemas.openxmlformats.org/officeDocument/2006/relationships/tags" Target="tags/tag70.xml"/><Relationship Id="rId54" Type="http://schemas.openxmlformats.org/officeDocument/2006/relationships/font" Target="fonts/font10.fntdata"/><Relationship Id="rId53" Type="http://schemas.openxmlformats.org/officeDocument/2006/relationships/font" Target="fonts/font9.fntdata"/><Relationship Id="rId52" Type="http://schemas.openxmlformats.org/officeDocument/2006/relationships/font" Target="fonts/font8.fntdata"/><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notesMaster" Target="notesMasters/notesMaster1.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9FF295-EB9B-47AC-86B3-5E748F02AF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F7A5C0-6908-498A-B8F3-4BD85D37F50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44ACD0-D0A8-4BC0-9B1A-FAEABCB45A2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85EDEE-A756-42FC-9507-6426E81D625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F7A5C0-6908-498A-B8F3-4BD85D37F50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44ACD0-D0A8-4BC0-9B1A-FAEABCB45A2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no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no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FF164B5-29DB-43F6-B15E-44D7B93DAE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66DE88-C964-431C-8AB9-D3415B547DA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164B5-29DB-43F6-B15E-44D7B93DAEE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66DE88-C964-431C-8AB9-D3415B547DA7}" type="slidenum">
              <a:rPr lang="zh-CN" altLang="en-US" smtClean="0"/>
            </a:fld>
            <a:endParaRPr lang="zh-CN" altLang="en-US"/>
          </a:p>
        </p:txBody>
      </p:sp>
      <p:pic>
        <p:nvPicPr>
          <p:cNvPr id="8" name="图片 7" descr="图片1"/>
          <p:cNvPicPr>
            <a:picLocks noChangeAspect="1"/>
          </p:cNvPicPr>
          <p:nvPr userDrawn="1"/>
        </p:nvPicPr>
        <p:blipFill>
          <a:blip r:embed="rId13" cstate="email"/>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164B5-29DB-43F6-B15E-44D7B93DAEE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66DE88-C964-431C-8AB9-D3415B547DA7}" type="slidenum">
              <a:rPr lang="zh-CN" altLang="en-US" smtClean="0"/>
            </a:fld>
            <a:endParaRPr lang="zh-CN" altLang="en-US"/>
          </a:p>
        </p:txBody>
      </p:sp>
      <p:pic>
        <p:nvPicPr>
          <p:cNvPr id="8" name="图片 7" descr="图片1"/>
          <p:cNvPicPr>
            <a:picLocks noChangeAspect="1"/>
          </p:cNvPicPr>
          <p:nvPr userDrawn="1"/>
        </p:nvPicPr>
        <p:blipFill>
          <a:blip r:embed="rId13" cstate="email"/>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image" Target="../media/image7.png"/><Relationship Id="rId7" Type="http://schemas.openxmlformats.org/officeDocument/2006/relationships/image" Target="../media/image6.png"/><Relationship Id="rId6" Type="http://schemas.microsoft.com/office/2007/relationships/media" Target="../media/media1.mp3"/><Relationship Id="rId5" Type="http://schemas.openxmlformats.org/officeDocument/2006/relationships/audio" Target="../media/media1.mp3"/><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3" Type="http://schemas.openxmlformats.org/officeDocument/2006/relationships/slideLayout" Target="../slideLayouts/slideLayout19.xml"/><Relationship Id="rId12" Type="http://schemas.openxmlformats.org/officeDocument/2006/relationships/image" Target="../media/image17.png"/><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tags" Target="../tags/tag31.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4" Type="http://schemas.openxmlformats.org/officeDocument/2006/relationships/slideLayout" Target="../slideLayouts/slideLayout19.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8" Type="http://schemas.openxmlformats.org/officeDocument/2006/relationships/slideLayout" Target="../slideLayouts/slideLayout19.xml"/><Relationship Id="rId17" Type="http://schemas.openxmlformats.org/officeDocument/2006/relationships/image" Target="../media/image21.png"/><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11.png"/><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image" Target="../media/image9.jpe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1.png"/><Relationship Id="rId34" Type="http://schemas.openxmlformats.org/officeDocument/2006/relationships/notesSlide" Target="../notesSlides/notesSlide3.xml"/><Relationship Id="rId33" Type="http://schemas.openxmlformats.org/officeDocument/2006/relationships/slideLayout" Target="../slideLayouts/slideLayout12.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image" Target="../media/image4.png"/><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3.pn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email"/>
          <a:stretch>
            <a:fillRect/>
          </a:stretch>
        </p:blipFill>
        <p:spPr>
          <a:xfrm>
            <a:off x="0" y="2703347"/>
            <a:ext cx="12192000" cy="3887952"/>
          </a:xfrm>
          <a:prstGeom prst="rect">
            <a:avLst/>
          </a:prstGeom>
        </p:spPr>
      </p:pic>
      <p:pic>
        <p:nvPicPr>
          <p:cNvPr id="2" name="图片 1"/>
          <p:cNvPicPr>
            <a:picLocks noChangeAspect="1"/>
          </p:cNvPicPr>
          <p:nvPr/>
        </p:nvPicPr>
        <p:blipFill rotWithShape="1">
          <a:blip r:embed="rId2" cstate="email"/>
          <a:srcRect/>
          <a:stretch>
            <a:fillRect/>
          </a:stretch>
        </p:blipFill>
        <p:spPr>
          <a:xfrm flipH="1">
            <a:off x="-22676" y="3193143"/>
            <a:ext cx="3200400" cy="3664857"/>
          </a:xfrm>
          <a:prstGeom prst="rect">
            <a:avLst/>
          </a:prstGeom>
        </p:spPr>
      </p:pic>
      <p:pic>
        <p:nvPicPr>
          <p:cNvPr id="5" name="图片 4"/>
          <p:cNvPicPr>
            <a:picLocks noChangeAspect="1"/>
          </p:cNvPicPr>
          <p:nvPr/>
        </p:nvPicPr>
        <p:blipFill>
          <a:blip r:embed="rId3" cstate="email"/>
          <a:stretch>
            <a:fillRect/>
          </a:stretch>
        </p:blipFill>
        <p:spPr>
          <a:xfrm>
            <a:off x="0" y="5339571"/>
            <a:ext cx="12192000" cy="1534537"/>
          </a:xfrm>
          <a:prstGeom prst="rect">
            <a:avLst/>
          </a:prstGeom>
        </p:spPr>
      </p:pic>
      <p:pic>
        <p:nvPicPr>
          <p:cNvPr id="34" name="图片 33"/>
          <p:cNvPicPr>
            <a:picLocks noChangeAspect="1"/>
          </p:cNvPicPr>
          <p:nvPr/>
        </p:nvPicPr>
        <p:blipFill>
          <a:blip r:embed="rId4" cstate="email"/>
          <a:stretch>
            <a:fillRect/>
          </a:stretch>
        </p:blipFill>
        <p:spPr>
          <a:xfrm>
            <a:off x="5716261" y="-8933"/>
            <a:ext cx="6475739" cy="1734025"/>
          </a:xfrm>
          <a:prstGeom prst="rect">
            <a:avLst/>
          </a:prstGeom>
        </p:spPr>
      </p:pic>
      <p:sp>
        <p:nvSpPr>
          <p:cNvPr id="13" name="平行四边形 12"/>
          <p:cNvSpPr/>
          <p:nvPr/>
        </p:nvSpPr>
        <p:spPr>
          <a:xfrm>
            <a:off x="221756" y="1578462"/>
            <a:ext cx="12192000" cy="1269936"/>
          </a:xfrm>
          <a:prstGeom prst="parallelogram">
            <a:avLst>
              <a:gd name="adj" fmla="val 528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ct val="80000"/>
            </a:pPr>
            <a:r>
              <a:rPr lang="zh-CN" altLang="en-US" sz="7200" dirty="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t="100000" r="100000"/>
                  </a:path>
                  <a:tileRect l="-100000" b="-100000"/>
                </a:gradFill>
                <a:latin typeface="字魂35号-经典雅黑" panose="02000000000000000000" charset="-122"/>
                <a:ea typeface="字魂35号-经典雅黑" panose="02000000000000000000" charset="-122"/>
                <a:sym typeface="字魂35号-经典雅黑" panose="02000000000000000000" charset="-122"/>
              </a:rPr>
              <a:t>党的全面领导</a:t>
            </a:r>
            <a:endParaRPr lang="zh-CN" altLang="en-US" sz="7200" dirty="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t="100000" r="100000"/>
                </a:path>
                <a:tileRect l="-100000" b="-100000"/>
              </a:gradFill>
              <a:latin typeface="字魂35号-经典雅黑" panose="02000000000000000000" charset="-122"/>
              <a:ea typeface="字魂35号-经典雅黑" panose="02000000000000000000" charset="-122"/>
              <a:sym typeface="字魂35号-经典雅黑" panose="02000000000000000000" charset="-122"/>
            </a:endParaRPr>
          </a:p>
        </p:txBody>
      </p:sp>
      <p:pic>
        <p:nvPicPr>
          <p:cNvPr id="16" name="前进的力量">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1005205" y="-1020445"/>
            <a:ext cx="487363" cy="487363"/>
          </a:xfrm>
          <a:prstGeom prst="rect">
            <a:avLst/>
          </a:prstGeom>
        </p:spPr>
      </p:pic>
      <p:sp>
        <p:nvSpPr>
          <p:cNvPr id="3" name="文本框 2"/>
          <p:cNvSpPr txBox="1"/>
          <p:nvPr/>
        </p:nvSpPr>
        <p:spPr>
          <a:xfrm>
            <a:off x="1485900" y="3479733"/>
            <a:ext cx="9220200" cy="521970"/>
          </a:xfrm>
          <a:prstGeom prst="rect">
            <a:avLst/>
          </a:prstGeom>
          <a:noFill/>
        </p:spPr>
        <p:txBody>
          <a:bodyPr wrap="square">
            <a:spAutoFit/>
          </a:bodyPr>
          <a:lstStyle/>
          <a:p>
            <a:pPr algn="ctr"/>
            <a:r>
              <a:rPr lang="zh-CN" altLang="en-US" sz="2800" kern="18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习思想第一次课堂汇报</a:t>
            </a:r>
            <a:endParaRPr lang="zh-CN" altLang="en-US" sz="2800" kern="18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20" name="图片 19"/>
          <p:cNvPicPr>
            <a:picLocks noChangeAspect="1"/>
          </p:cNvPicPr>
          <p:nvPr/>
        </p:nvPicPr>
        <p:blipFill>
          <a:blip r:embed="rId8" cstate="email"/>
          <a:stretch>
            <a:fillRect/>
          </a:stretch>
        </p:blipFill>
        <p:spPr>
          <a:xfrm flipH="1">
            <a:off x="368300" y="843915"/>
            <a:ext cx="2418715" cy="561975"/>
          </a:xfrm>
          <a:prstGeom prst="rect">
            <a:avLst/>
          </a:prstGeom>
        </p:spPr>
      </p:pic>
      <p:sp>
        <p:nvSpPr>
          <p:cNvPr id="19" name="PA-102213"/>
          <p:cNvSpPr txBox="1"/>
          <p:nvPr>
            <p:custDataLst>
              <p:tags r:id="rId9"/>
            </p:custDataLst>
          </p:nvPr>
        </p:nvSpPr>
        <p:spPr>
          <a:xfrm>
            <a:off x="3987745" y="4116398"/>
            <a:ext cx="3777846" cy="460375"/>
          </a:xfrm>
          <a:prstGeom prst="rect">
            <a:avLst/>
          </a:prstGeom>
          <a:noFill/>
        </p:spPr>
        <p:txBody>
          <a:bodyPr wrap="square" rtlCol="0">
            <a:spAutoFit/>
          </a:bodyPr>
          <a:lstStyle/>
          <a:p>
            <a:pPr algn="ctr"/>
            <a:r>
              <a:rPr lang="zh-CN" altLang="en-US" sz="2400" b="1" kern="18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lt"/>
              </a:rPr>
              <a:t>第一小组</a:t>
            </a:r>
            <a:endParaRPr lang="zh-CN" altLang="en-US" sz="2400" b="1" kern="18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6"/>
                                            </p:tgtEl>
                                          </p:cBhvr>
                                        </p:cmd>
                                      </p:childTnLst>
                                    </p:cTn>
                                  </p:par>
                                  <p:par>
                                    <p:cTn id="7" presetID="22" presetClass="entr" presetSubtype="2" fill="hold" nodeType="withEffect">
                                      <p:stCondLst>
                                        <p:cond delay="0"/>
                                      </p:stCondLst>
                                      <p:childTnLst>
                                        <p:set>
                                          <p:cBhvr>
                                            <p:cTn id="8" dur="1" fill="hold">
                                              <p:stCondLst>
                                                <p:cond delay="0"/>
                                              </p:stCondLst>
                                            </p:cTn>
                                            <p:tgtEl>
                                              <p:spTgt spid="34"/>
                                            </p:tgtEl>
                                            <p:attrNameLst>
                                              <p:attrName>style.visibility</p:attrName>
                                            </p:attrNameLst>
                                          </p:cBhvr>
                                          <p:to>
                                            <p:strVal val="visible"/>
                                          </p:to>
                                        </p:set>
                                        <p:animEffect transition="in" filter="wipe(right)">
                                          <p:cBhvr>
                                            <p:cTn id="9" dur="500"/>
                                            <p:tgtEl>
                                              <p:spTgt spid="34"/>
                                            </p:tgtEl>
                                          </p:cBhvr>
                                        </p:animEffect>
                                      </p:childTnLst>
                                    </p:cTn>
                                  </p:par>
                                  <p:par>
                                    <p:cTn id="10" presetID="22" presetClass="entr" presetSubtype="8"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 presetClass="entr" presetSubtype="4" fill="hold" nodeType="withEffect" p14:presetBounceEnd="28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28000">
                                          <p:cBhvr additive="base">
                                            <p:cTn id="15" dur="1000" fill="hold"/>
                                            <p:tgtEl>
                                              <p:spTgt spid="2"/>
                                            </p:tgtEl>
                                            <p:attrNameLst>
                                              <p:attrName>ppt_x</p:attrName>
                                            </p:attrNameLst>
                                          </p:cBhvr>
                                          <p:tavLst>
                                            <p:tav tm="0">
                                              <p:val>
                                                <p:strVal val="#ppt_x"/>
                                              </p:val>
                                            </p:tav>
                                            <p:tav tm="100000">
                                              <p:val>
                                                <p:strVal val="#ppt_x"/>
                                              </p:val>
                                            </p:tav>
                                          </p:tavLst>
                                        </p:anim>
                                        <p:anim calcmode="lin" valueType="num" p14:bounceEnd="28000">
                                          <p:cBhvr additive="base">
                                            <p:cTn id="16" dur="1000" fill="hold"/>
                                            <p:tgtEl>
                                              <p:spTgt spid="2"/>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1000"/>
                                            <p:tgtEl>
                                              <p:spTgt spid="7"/>
                                            </p:tgtEl>
                                          </p:cBhvr>
                                        </p:animEffect>
                                      </p:childTnLst>
                                    </p:cTn>
                                  </p:par>
                                </p:childTnLst>
                              </p:cTn>
                            </p:par>
                            <p:par>
                              <p:cTn id="20" fill="hold">
                                <p:stCondLst>
                                  <p:cond delay="0"/>
                                </p:stCondLst>
                                <p:childTnLst>
                                  <p:par>
                                    <p:cTn id="21" presetID="2" presetClass="entr" presetSubtype="8" fill="hold" grpId="0" nodeType="afterEffect" p14:presetBounceEnd="38000">
                                      <p:stCondLst>
                                        <p:cond delay="0"/>
                                      </p:stCondLst>
                                      <p:iterate type="lt">
                                        <p:tmPct val="10000"/>
                                      </p:iterate>
                                      <p:childTnLst>
                                        <p:set>
                                          <p:cBhvr>
                                            <p:cTn id="22" dur="1" fill="hold">
                                              <p:stCondLst>
                                                <p:cond delay="0"/>
                                              </p:stCondLst>
                                            </p:cTn>
                                            <p:tgtEl>
                                              <p:spTgt spid="13"/>
                                            </p:tgtEl>
                                            <p:attrNameLst>
                                              <p:attrName>style.visibility</p:attrName>
                                            </p:attrNameLst>
                                          </p:cBhvr>
                                          <p:to>
                                            <p:strVal val="visible"/>
                                          </p:to>
                                        </p:set>
                                        <p:anim calcmode="lin" valueType="num" p14:bounceEnd="38000">
                                          <p:cBhvr additive="base">
                                            <p:cTn id="23" dur="100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24" dur="1000" fill="hold"/>
                                            <p:tgtEl>
                                              <p:spTgt spid="13"/>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1" repeatCount="indefinite" fill="hold" display="0">
                      <p:stCondLst>
                        <p:cond delay="indefinite"/>
                      </p:stCondLst>
                      <p:endCondLst>
                        <p:cond evt="onStopAudio" delay="0">
                          <p:tgtEl>
                            <p:sldTgt/>
                          </p:tgtEl>
                        </p:cond>
                      </p:endCondLst>
                    </p:cTn>
                    <p:tgtEl>
                      <p:spTgt spid="16"/>
                    </p:tgtEl>
                  </p:cMediaNode>
                </p:audio>
              </p:childTnLst>
            </p:cTn>
          </p:par>
        </p:tnLst>
        <p:bldLst>
          <p:bldP spid="13" grpId="0" bldLvl="0" animBg="1"/>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6"/>
                                            </p:tgtEl>
                                          </p:cBhvr>
                                        </p:cmd>
                                      </p:childTnLst>
                                    </p:cTn>
                                  </p:par>
                                  <p:par>
                                    <p:cTn id="7" presetID="22" presetClass="entr" presetSubtype="2" fill="hold" nodeType="withEffect">
                                      <p:stCondLst>
                                        <p:cond delay="0"/>
                                      </p:stCondLst>
                                      <p:childTnLst>
                                        <p:set>
                                          <p:cBhvr>
                                            <p:cTn id="8" dur="1" fill="hold">
                                              <p:stCondLst>
                                                <p:cond delay="0"/>
                                              </p:stCondLst>
                                            </p:cTn>
                                            <p:tgtEl>
                                              <p:spTgt spid="34"/>
                                            </p:tgtEl>
                                            <p:attrNameLst>
                                              <p:attrName>style.visibility</p:attrName>
                                            </p:attrNameLst>
                                          </p:cBhvr>
                                          <p:to>
                                            <p:strVal val="visible"/>
                                          </p:to>
                                        </p:set>
                                        <p:animEffect transition="in" filter="wipe(right)">
                                          <p:cBhvr>
                                            <p:cTn id="9" dur="500"/>
                                            <p:tgtEl>
                                              <p:spTgt spid="34"/>
                                            </p:tgtEl>
                                          </p:cBhvr>
                                        </p:animEffect>
                                      </p:childTnLst>
                                    </p:cTn>
                                  </p:par>
                                  <p:par>
                                    <p:cTn id="10" presetID="22" presetClass="entr" presetSubtype="8"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1000"/>
                                            <p:tgtEl>
                                              <p:spTgt spid="7"/>
                                            </p:tgtEl>
                                          </p:cBhvr>
                                        </p:animEffect>
                                      </p:childTnLst>
                                    </p:cTn>
                                  </p:par>
                                </p:childTnLst>
                              </p:cTn>
                            </p:par>
                            <p:par>
                              <p:cTn id="20" fill="hold">
                                <p:stCondLst>
                                  <p:cond delay="0"/>
                                </p:stCondLst>
                                <p:childTnLst>
                                  <p:par>
                                    <p:cTn id="21" presetID="2" presetClass="entr" presetSubtype="8" fill="hold" grpId="0" nodeType="afterEffect">
                                      <p:stCondLst>
                                        <p:cond delay="0"/>
                                      </p:stCondLst>
                                      <p:iterate type="lt">
                                        <p:tmPct val="10000"/>
                                      </p:iterate>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0-#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1" repeatCount="indefinite" fill="hold" display="0">
                      <p:stCondLst>
                        <p:cond delay="indefinite"/>
                      </p:stCondLst>
                      <p:endCondLst>
                        <p:cond evt="onStopAudio" delay="0">
                          <p:tgtEl>
                            <p:sldTgt/>
                          </p:tgtEl>
                        </p:cond>
                      </p:endCondLst>
                    </p:cTn>
                    <p:tgtEl>
                      <p:spTgt spid="16"/>
                    </p:tgtEl>
                  </p:cMediaNode>
                </p:audio>
              </p:childTnLst>
            </p:cTn>
          </p:par>
        </p:tnLst>
        <p:bldLst>
          <p:bldP spid="13" grpId="0" bldLvl="0" animBg="1"/>
          <p:bldP spid="19"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custDataLst>
                <p:tags r:id="rId2"/>
              </p:custDataLst>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贰</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custDataLst>
                <p:tags r:id="rId3"/>
              </p:custDataLst>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政治建设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8" name="图文框 7"/>
          <p:cNvSpPr/>
          <p:nvPr/>
        </p:nvSpPr>
        <p:spPr>
          <a:xfrm>
            <a:off x="838629" y="1828800"/>
            <a:ext cx="10478659" cy="3482902"/>
          </a:xfrm>
          <a:prstGeom prst="frame">
            <a:avLst>
              <a:gd name="adj1" fmla="val 87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useBgFill="1">
        <p:nvSpPr>
          <p:cNvPr id="9" name="矩形 8"/>
          <p:cNvSpPr/>
          <p:nvPr>
            <p:custDataLst>
              <p:tags r:id="rId4"/>
            </p:custDataLst>
          </p:nvPr>
        </p:nvSpPr>
        <p:spPr>
          <a:xfrm>
            <a:off x="1053027" y="1684225"/>
            <a:ext cx="3424706" cy="319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208481" y="2909027"/>
            <a:ext cx="9772553" cy="1904432"/>
          </a:xfrm>
          <a:prstGeom prst="rect">
            <a:avLst/>
          </a:prstGeom>
          <a:noFill/>
        </p:spPr>
        <p:txBody>
          <a:bodyPr wrap="square">
            <a:spAutoFit/>
          </a:bodyPr>
          <a:lstStyle/>
          <a:p>
            <a:pPr>
              <a:lnSpc>
                <a:spcPct val="150000"/>
              </a:lnSpc>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习近平总书记强调，“在新时代的征程上，全党同志一定要弘扬理论联系实际的学风，紧密联系党和国家事业发生的历史性变革，紧密联系中国特色社会主义进入新时代的新实际，紧密联系我国社会主要矛盾的重大变化，紧密联系‘两个一百年’奋斗目标和各项任务，自觉运用理论指导实践，使各方面工作更符合客观规律、科学规律的要求，不断提高新时代坚持和发展中国特色社会主义的能力，把党的科学理论转化为万众一心推动实现‘两个一百年’奋斗目标、实现中华民族伟大复兴中国梦的强大力量”。</a:t>
            </a:r>
            <a:endPar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1" name="文本框 10"/>
          <p:cNvSpPr txBox="1"/>
          <p:nvPr>
            <p:custDataLst>
              <p:tags r:id="rId5"/>
            </p:custDataLst>
          </p:nvPr>
        </p:nvSpPr>
        <p:spPr>
          <a:xfrm>
            <a:off x="1208481" y="2356866"/>
            <a:ext cx="7474590" cy="461665"/>
          </a:xfrm>
          <a:prstGeom prst="rect">
            <a:avLst/>
          </a:prstGeom>
          <a:noFill/>
        </p:spPr>
        <p:txBody>
          <a:bodyPr wrap="square">
            <a:spAutoFit/>
          </a:bodyPr>
          <a:lstStyle/>
          <a:p>
            <a:r>
              <a:rPr lang="zh-CN" altLang="en-US" sz="2400" kern="0" dirty="0">
                <a:solidFill>
                  <a:srgbClr val="C00000"/>
                </a:solidFill>
                <a:effectLst/>
                <a:latin typeface="阿里巴巴普惠体 M" panose="00020600040101010101" pitchFamily="18" charset="-122"/>
                <a:ea typeface="阿里巴巴普惠体 M" panose="00020600040101010101" pitchFamily="18" charset="-122"/>
                <a:cs typeface="阿里巴巴普惠体 M" panose="00020600040101010101" pitchFamily="18" charset="-122"/>
              </a:rPr>
              <a:t>如何贯彻新时代中国特色社会主义思想和基本方略？</a:t>
            </a:r>
            <a:endParaRPr lang="zh-CN" altLang="en-US" sz="2400" dirty="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12" name="组合 11"/>
          <p:cNvGrpSpPr/>
          <p:nvPr>
            <p:custDataLst>
              <p:tags r:id="rId6"/>
            </p:custDataLst>
          </p:nvPr>
        </p:nvGrpSpPr>
        <p:grpSpPr>
          <a:xfrm>
            <a:off x="1305864" y="1570516"/>
            <a:ext cx="2360116" cy="524157"/>
            <a:chOff x="628650" y="3184365"/>
            <a:chExt cx="2133600" cy="473850"/>
          </a:xfrm>
        </p:grpSpPr>
        <p:grpSp>
          <p:nvGrpSpPr>
            <p:cNvPr id="13" name="组合 12"/>
            <p:cNvGrpSpPr/>
            <p:nvPr/>
          </p:nvGrpSpPr>
          <p:grpSpPr>
            <a:xfrm>
              <a:off x="628650" y="3184365"/>
              <a:ext cx="2133600" cy="473235"/>
              <a:chOff x="1123950" y="3184365"/>
              <a:chExt cx="2133600" cy="473235"/>
            </a:xfrm>
            <a:solidFill>
              <a:srgbClr val="C00000"/>
            </a:solidFill>
          </p:grpSpPr>
          <p:sp>
            <p:nvSpPr>
              <p:cNvPr id="15" name="矩形: 圆角 14"/>
              <p:cNvSpPr/>
              <p:nvPr>
                <p:custDataLst>
                  <p:tags r:id="rId7"/>
                </p:custDataLst>
              </p:nvPr>
            </p:nvSpPr>
            <p:spPr>
              <a:xfrm>
                <a:off x="1123950" y="3184365"/>
                <a:ext cx="473235" cy="473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矩形: 圆角 15"/>
              <p:cNvSpPr/>
              <p:nvPr>
                <p:custDataLst>
                  <p:tags r:id="rId8"/>
                </p:custDataLst>
              </p:nvPr>
            </p:nvSpPr>
            <p:spPr>
              <a:xfrm>
                <a:off x="1677405" y="3184365"/>
                <a:ext cx="473235" cy="473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矩形: 圆角 16"/>
              <p:cNvSpPr/>
              <p:nvPr>
                <p:custDataLst>
                  <p:tags r:id="rId9"/>
                </p:custDataLst>
              </p:nvPr>
            </p:nvSpPr>
            <p:spPr>
              <a:xfrm>
                <a:off x="2230860" y="3184365"/>
                <a:ext cx="473235" cy="473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矩形: 圆角 17"/>
              <p:cNvSpPr/>
              <p:nvPr>
                <p:custDataLst>
                  <p:tags r:id="rId10"/>
                </p:custDataLst>
              </p:nvPr>
            </p:nvSpPr>
            <p:spPr>
              <a:xfrm>
                <a:off x="2784315" y="3184365"/>
                <a:ext cx="473235" cy="473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14" name="文本框 13"/>
            <p:cNvSpPr txBox="1"/>
            <p:nvPr>
              <p:custDataLst>
                <p:tags r:id="rId11"/>
              </p:custDataLst>
            </p:nvPr>
          </p:nvSpPr>
          <p:spPr>
            <a:xfrm>
              <a:off x="628650" y="3240859"/>
              <a:ext cx="2133600" cy="417356"/>
            </a:xfrm>
            <a:prstGeom prst="rect">
              <a:avLst/>
            </a:prstGeom>
            <a:noFill/>
          </p:spPr>
          <p:txBody>
            <a:bodyPr wrap="square">
              <a:spAutoFit/>
            </a:bodyPr>
            <a:lstStyle/>
            <a:p>
              <a:pPr algn="dist"/>
              <a:r>
                <a:rPr lang="zh-CN" altLang="en-US" sz="2400" dirty="0">
                  <a:solidFill>
                    <a:schemeClr val="accent4">
                      <a:lumMod val="20000"/>
                      <a:lumOff val="8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第二</a:t>
              </a:r>
              <a:r>
                <a:rPr lang="zh-CN" altLang="zh-CN" sz="2400" dirty="0">
                  <a:solidFill>
                    <a:schemeClr val="accent4">
                      <a:lumMod val="20000"/>
                      <a:lumOff val="8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方面</a:t>
              </a:r>
              <a:endParaRPr lang="zh-CN" altLang="en-US" sz="2400" dirty="0">
                <a:solidFill>
                  <a:schemeClr val="accent4">
                    <a:lumMod val="20000"/>
                    <a:lumOff val="80000"/>
                  </a:schemeClr>
                </a:solidFill>
              </a:endParaRPr>
            </a:p>
          </p:txBody>
        </p:sp>
      </p:grpSp>
      <p:pic>
        <p:nvPicPr>
          <p:cNvPr id="20" name="图片 19"/>
          <p:cNvPicPr>
            <a:picLocks noChangeAspect="1"/>
          </p:cNvPicPr>
          <p:nvPr/>
        </p:nvPicPr>
        <p:blipFill>
          <a:blip r:embed="rId12" cstate="email"/>
          <a:stretch>
            <a:fillRect/>
          </a:stretch>
        </p:blipFill>
        <p:spPr>
          <a:xfrm>
            <a:off x="0" y="4784211"/>
            <a:ext cx="12192000" cy="20904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email"/>
          <a:srcRect/>
          <a:stretch>
            <a:fillRect/>
          </a:stretch>
        </p:blipFill>
        <p:spPr>
          <a:xfrm flipH="1">
            <a:off x="-22676" y="3193143"/>
            <a:ext cx="3200400" cy="3664857"/>
          </a:xfrm>
          <a:prstGeom prst="rect">
            <a:avLst/>
          </a:prstGeom>
        </p:spPr>
      </p:pic>
      <p:pic>
        <p:nvPicPr>
          <p:cNvPr id="7" name="图片 6"/>
          <p:cNvPicPr>
            <a:picLocks noChangeAspect="1"/>
          </p:cNvPicPr>
          <p:nvPr/>
        </p:nvPicPr>
        <p:blipFill>
          <a:blip r:embed="rId2" cstate="email"/>
          <a:stretch>
            <a:fillRect/>
          </a:stretch>
        </p:blipFill>
        <p:spPr>
          <a:xfrm>
            <a:off x="0" y="2703347"/>
            <a:ext cx="12192000" cy="3887952"/>
          </a:xfrm>
          <a:prstGeom prst="rect">
            <a:avLst/>
          </a:prstGeom>
        </p:spPr>
      </p:pic>
      <p:pic>
        <p:nvPicPr>
          <p:cNvPr id="5" name="图片 4"/>
          <p:cNvPicPr>
            <a:picLocks noChangeAspect="1"/>
          </p:cNvPicPr>
          <p:nvPr/>
        </p:nvPicPr>
        <p:blipFill>
          <a:blip r:embed="rId3" cstate="email"/>
          <a:stretch>
            <a:fillRect/>
          </a:stretch>
        </p:blipFill>
        <p:spPr>
          <a:xfrm>
            <a:off x="0" y="5339571"/>
            <a:ext cx="12192000" cy="1534537"/>
          </a:xfrm>
          <a:prstGeom prst="rect">
            <a:avLst/>
          </a:prstGeom>
        </p:spPr>
      </p:pic>
      <p:sp>
        <p:nvSpPr>
          <p:cNvPr id="4" name="文本框 3"/>
          <p:cNvSpPr txBox="1"/>
          <p:nvPr/>
        </p:nvSpPr>
        <p:spPr>
          <a:xfrm>
            <a:off x="827314" y="2370439"/>
            <a:ext cx="10537372" cy="1014730"/>
          </a:xfrm>
          <a:prstGeom prst="rect">
            <a:avLst/>
          </a:prstGeom>
          <a:noFill/>
        </p:spPr>
        <p:txBody>
          <a:bodyPr wrap="square" rtlCol="0">
            <a:spAutoFit/>
          </a:bodyPr>
          <a:lstStyle/>
          <a:p>
            <a:pPr algn="ctr"/>
            <a:r>
              <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rPr>
              <a:t>经济建设</a:t>
            </a:r>
            <a:endPar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endParaRPr>
          </a:p>
        </p:txBody>
      </p:sp>
      <p:grpSp>
        <p:nvGrpSpPr>
          <p:cNvPr id="32" name="组合 31"/>
          <p:cNvGrpSpPr/>
          <p:nvPr/>
        </p:nvGrpSpPr>
        <p:grpSpPr>
          <a:xfrm>
            <a:off x="3976688" y="678091"/>
            <a:ext cx="3806824" cy="1376634"/>
            <a:chOff x="4235450" y="802876"/>
            <a:chExt cx="3806824" cy="1376634"/>
          </a:xfrm>
        </p:grpSpPr>
        <p:grpSp>
          <p:nvGrpSpPr>
            <p:cNvPr id="33" name="组合 32"/>
            <p:cNvGrpSpPr/>
            <p:nvPr/>
          </p:nvGrpSpPr>
          <p:grpSpPr>
            <a:xfrm>
              <a:off x="5451470" y="1127229"/>
              <a:ext cx="2590804" cy="727929"/>
              <a:chOff x="4660897" y="4244138"/>
              <a:chExt cx="2590804" cy="727929"/>
            </a:xfrm>
          </p:grpSpPr>
          <p:sp>
            <p:nvSpPr>
              <p:cNvPr id="35" name="矩形: 圆角 34"/>
              <p:cNvSpPr/>
              <p:nvPr/>
            </p:nvSpPr>
            <p:spPr>
              <a:xfrm>
                <a:off x="4660897" y="4244138"/>
                <a:ext cx="2590804" cy="727929"/>
              </a:xfrm>
              <a:prstGeom prst="roundRect">
                <a:avLst>
                  <a:gd name="adj" fmla="val 32989"/>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4940299" y="4346492"/>
                <a:ext cx="2032000" cy="521970"/>
              </a:xfrm>
              <a:prstGeom prst="rect">
                <a:avLst/>
              </a:prstGeom>
              <a:noFill/>
            </p:spPr>
            <p:txBody>
              <a:bodyPr wrap="square">
                <a:spAutoFit/>
              </a:bodyPr>
              <a:lstStyle/>
              <a:p>
                <a:pPr algn="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第叁部分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pic>
          <p:nvPicPr>
            <p:cNvPr id="34" name="图片 33"/>
            <p:cNvPicPr>
              <a:picLocks noChangeAspect="1"/>
            </p:cNvPicPr>
            <p:nvPr/>
          </p:nvPicPr>
          <p:blipFill rotWithShape="1">
            <a:blip r:embed="rId4" cstate="email"/>
            <a:srcRect/>
            <a:stretch>
              <a:fillRect/>
            </a:stretch>
          </p:blipFill>
          <p:spPr>
            <a:xfrm>
              <a:off x="4235450" y="802876"/>
              <a:ext cx="2047563" cy="1376634"/>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叁</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经济建设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11" name="文本框 10"/>
          <p:cNvSpPr txBox="1"/>
          <p:nvPr/>
        </p:nvSpPr>
        <p:spPr>
          <a:xfrm>
            <a:off x="5653814" y="3571332"/>
            <a:ext cx="5830888" cy="2130968"/>
          </a:xfrm>
          <a:prstGeom prst="rect">
            <a:avLst/>
          </a:prstGeom>
          <a:noFill/>
        </p:spPr>
        <p:txBody>
          <a:bodyPr wrap="square">
            <a:spAutoFit/>
          </a:bodyPr>
          <a:lstStyle/>
          <a:p>
            <a:pPr algn="just">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在</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新时代要有新气象，更要有新作为</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一文中，习近平总书记强调：“中共十九大到二十大的</a:t>
            </a: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5</a:t>
            </a: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年，正处在实现‘两个一百年’奋斗目标的历史交汇期，第一个百年目标要实现，第二个百年奋斗目标要开篇。这其中有一些重要的时间节点，是我们工作的坐标。”</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 name="矩形: 圆角 11"/>
          <p:cNvSpPr/>
          <p:nvPr/>
        </p:nvSpPr>
        <p:spPr>
          <a:xfrm>
            <a:off x="1026590" y="4635500"/>
            <a:ext cx="3497150" cy="1066800"/>
          </a:xfrm>
          <a:prstGeom prst="roundRect">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242411" y="4876512"/>
            <a:ext cx="3065508" cy="584775"/>
          </a:xfrm>
          <a:prstGeom prst="rect">
            <a:avLst/>
          </a:prstGeom>
          <a:noFill/>
        </p:spPr>
        <p:txBody>
          <a:bodyPr wrap="square">
            <a:spAutoFit/>
          </a:bodyPr>
          <a:lstStyle/>
          <a:p>
            <a:pPr algn="ctr"/>
            <a:r>
              <a:rPr lang="zh-CN" altLang="en-US" sz="32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“两个百年目标”</a:t>
            </a:r>
            <a:endParaRPr lang="zh-CN" altLang="en-US" sz="32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16" name="图片 15"/>
          <p:cNvPicPr>
            <a:picLocks noChangeAspect="1"/>
          </p:cNvPicPr>
          <p:nvPr/>
        </p:nvPicPr>
        <p:blipFill rotWithShape="1">
          <a:blip r:embed="rId1" cstate="email"/>
          <a:srcRect/>
          <a:stretch>
            <a:fillRect/>
          </a:stretch>
        </p:blipFill>
        <p:spPr>
          <a:xfrm>
            <a:off x="694965" y="1531168"/>
            <a:ext cx="4459810" cy="3224838"/>
          </a:xfrm>
          <a:prstGeom prst="rect">
            <a:avLst/>
          </a:prstGeom>
        </p:spPr>
      </p:pic>
      <p:sp>
        <p:nvSpPr>
          <p:cNvPr id="18" name="文本框 17"/>
          <p:cNvSpPr txBox="1"/>
          <p:nvPr/>
        </p:nvSpPr>
        <p:spPr>
          <a:xfrm>
            <a:off x="7275080" y="2217403"/>
            <a:ext cx="4209622" cy="954107"/>
          </a:xfrm>
          <a:prstGeom prst="rect">
            <a:avLst/>
          </a:prstGeom>
          <a:noFill/>
        </p:spPr>
        <p:txBody>
          <a:bodyPr wrap="square">
            <a:spAutoFit/>
          </a:bodyPr>
          <a:lstStyle/>
          <a:p>
            <a:r>
              <a:rPr lang="zh-CN" altLang="en-US" sz="28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现代化，建成富强民主文明的社会主义国家</a:t>
            </a:r>
            <a:endParaRPr lang="zh-CN" altLang="en-US" sz="28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27" name="图片 26"/>
          <p:cNvPicPr>
            <a:picLocks noChangeAspect="1"/>
          </p:cNvPicPr>
          <p:nvPr/>
        </p:nvPicPr>
        <p:blipFill>
          <a:blip r:embed="rId2" cstate="email"/>
          <a:stretch>
            <a:fillRect/>
          </a:stretch>
        </p:blipFill>
        <p:spPr>
          <a:xfrm>
            <a:off x="5152991" y="2157255"/>
            <a:ext cx="1902288" cy="1066800"/>
          </a:xfrm>
          <a:prstGeom prst="rect">
            <a:avLst/>
          </a:prstGeom>
        </p:spPr>
      </p:pic>
      <p:cxnSp>
        <p:nvCxnSpPr>
          <p:cNvPr id="29" name="直接连接符 28"/>
          <p:cNvCxnSpPr/>
          <p:nvPr/>
        </p:nvCxnSpPr>
        <p:spPr>
          <a:xfrm>
            <a:off x="5706201" y="3429000"/>
            <a:ext cx="5726114" cy="0"/>
          </a:xfrm>
          <a:prstGeom prst="line">
            <a:avLst/>
          </a:prstGeom>
          <a:ln w="25400">
            <a:solidFill>
              <a:srgbClr val="C000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custDataLst>
              <p:tags r:id="rId1"/>
            </p:custDataLst>
          </p:nvPr>
        </p:nvSpPr>
        <p:spPr>
          <a:xfrm>
            <a:off x="-25400" y="2209800"/>
            <a:ext cx="11823700" cy="3086100"/>
          </a:xfrm>
          <a:custGeom>
            <a:avLst/>
            <a:gdLst>
              <a:gd name="connsiteX0" fmla="*/ 0 w 11899900"/>
              <a:gd name="connsiteY0" fmla="*/ 0 h 3086100"/>
              <a:gd name="connsiteX1" fmla="*/ 6172200 w 11899900"/>
              <a:gd name="connsiteY1" fmla="*/ 0 h 3086100"/>
              <a:gd name="connsiteX2" fmla="*/ 6172200 w 11899900"/>
              <a:gd name="connsiteY2" fmla="*/ 3086100 h 3086100"/>
              <a:gd name="connsiteX3" fmla="*/ 11899900 w 11899900"/>
              <a:gd name="connsiteY3" fmla="*/ 3086100 h 3086100"/>
            </a:gdLst>
            <a:ahLst/>
            <a:cxnLst>
              <a:cxn ang="0">
                <a:pos x="connsiteX0" y="connsiteY0"/>
              </a:cxn>
              <a:cxn ang="0">
                <a:pos x="connsiteX1" y="connsiteY1"/>
              </a:cxn>
              <a:cxn ang="0">
                <a:pos x="connsiteX2" y="connsiteY2"/>
              </a:cxn>
              <a:cxn ang="0">
                <a:pos x="connsiteX3" y="connsiteY3"/>
              </a:cxn>
            </a:cxnLst>
            <a:rect l="l" t="t" r="r" b="b"/>
            <a:pathLst>
              <a:path w="11899900" h="3086100">
                <a:moveTo>
                  <a:pt x="0" y="0"/>
                </a:moveTo>
                <a:lnTo>
                  <a:pt x="6172200" y="0"/>
                </a:lnTo>
                <a:lnTo>
                  <a:pt x="6172200" y="3086100"/>
                </a:lnTo>
                <a:lnTo>
                  <a:pt x="11899900" y="3086100"/>
                </a:lnTo>
              </a:path>
            </a:pathLst>
          </a:custGeom>
          <a:ln w="254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t> </a:t>
            </a:r>
            <a:endParaRPr lang="zh-CN" altLang="en-US" dirty="0"/>
          </a:p>
        </p:txBody>
      </p:sp>
      <p:sp useBgFill="1">
        <p:nvSpPr>
          <p:cNvPr id="22" name="矩形 21"/>
          <p:cNvSpPr/>
          <p:nvPr>
            <p:custDataLst>
              <p:tags r:id="rId2"/>
            </p:custDataLst>
          </p:nvPr>
        </p:nvSpPr>
        <p:spPr>
          <a:xfrm>
            <a:off x="2087242" y="2144857"/>
            <a:ext cx="2010414" cy="184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叁</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经济建设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10" name="椭圆 9"/>
          <p:cNvSpPr/>
          <p:nvPr>
            <p:custDataLst>
              <p:tags r:id="rId3"/>
            </p:custDataLst>
          </p:nvPr>
        </p:nvSpPr>
        <p:spPr>
          <a:xfrm>
            <a:off x="2501898" y="1611621"/>
            <a:ext cx="1181102" cy="1181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custDataLst>
              <p:tags r:id="rId4"/>
            </p:custDataLst>
          </p:nvPr>
        </p:nvSpPr>
        <p:spPr>
          <a:xfrm>
            <a:off x="713739" y="3718354"/>
            <a:ext cx="4757420" cy="1535100"/>
          </a:xfrm>
          <a:prstGeom prst="rect">
            <a:avLst/>
          </a:prstGeom>
          <a:noFill/>
        </p:spPr>
        <p:txBody>
          <a:bodyPr wrap="square">
            <a:spAutoFit/>
          </a:bodyPr>
          <a:lstStyle/>
          <a:p>
            <a:pPr algn="ctr">
              <a:lnSpc>
                <a:spcPct val="150000"/>
              </a:lnSpc>
            </a:pPr>
            <a:r>
              <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迎来改革开放</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40</a:t>
            </a:r>
            <a:r>
              <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周年，强调“我们将总结经验、乘势而上，继续推进国家治理体系和治理能力现代化，坚定不移深化各方面改革，坚定不移扩大开放，使改革和开放相互促进、相得益彰”。</a:t>
            </a:r>
            <a:endPar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7" name="文本框 16"/>
          <p:cNvSpPr txBox="1"/>
          <p:nvPr>
            <p:custDataLst>
              <p:tags r:id="rId5"/>
            </p:custDataLst>
          </p:nvPr>
        </p:nvSpPr>
        <p:spPr>
          <a:xfrm>
            <a:off x="2087242" y="3112114"/>
            <a:ext cx="2010414" cy="510185"/>
          </a:xfrm>
          <a:prstGeom prst="roundRect">
            <a:avLst/>
          </a:prstGeom>
          <a:solidFill>
            <a:srgbClr val="FF0000"/>
          </a:solidFill>
        </p:spPr>
        <p:txBody>
          <a:bodyPr wrap="square">
            <a:spAutoFit/>
          </a:bodyPr>
          <a:lstStyle/>
          <a:p>
            <a:pPr algn="ctr"/>
            <a:r>
              <a:rPr lang="en-US"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2018</a:t>
            </a:r>
            <a:r>
              <a:rPr lang="zh-CN"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年</a:t>
            </a:r>
            <a:endPar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0" name="文本框 19"/>
          <p:cNvSpPr txBox="1"/>
          <p:nvPr>
            <p:custDataLst>
              <p:tags r:id="rId6"/>
            </p:custDataLst>
          </p:nvPr>
        </p:nvSpPr>
        <p:spPr>
          <a:xfrm>
            <a:off x="2782776" y="1739169"/>
            <a:ext cx="619346" cy="811376"/>
          </a:xfrm>
          <a:prstGeom prst="rect">
            <a:avLst/>
          </a:prstGeom>
          <a:noFill/>
        </p:spPr>
        <p:txBody>
          <a:bodyPr wrap="square" rtlCol="0">
            <a:spAutoFit/>
          </a:bodyPr>
          <a:lstStyle/>
          <a:p>
            <a:pPr algn="ctr">
              <a:lnSpc>
                <a:spcPct val="150000"/>
              </a:lnSpc>
            </a:pPr>
            <a:r>
              <a:rPr lang="en-US" altLang="zh-CN" sz="36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01</a:t>
            </a:r>
            <a:endParaRPr lang="zh-CN" altLang="en-US" sz="36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sp>
        <p:nvSpPr>
          <p:cNvPr id="21" name="圆: 空心 20"/>
          <p:cNvSpPr/>
          <p:nvPr>
            <p:custDataLst>
              <p:tags r:id="rId7"/>
            </p:custDataLst>
          </p:nvPr>
        </p:nvSpPr>
        <p:spPr>
          <a:xfrm>
            <a:off x="2376488" y="1486211"/>
            <a:ext cx="1431922" cy="1431922"/>
          </a:xfrm>
          <a:prstGeom prst="donut">
            <a:avLst>
              <a:gd name="adj" fmla="val 238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useBgFill="1">
        <p:nvSpPr>
          <p:cNvPr id="23" name="矩形 22"/>
          <p:cNvSpPr/>
          <p:nvPr>
            <p:custDataLst>
              <p:tags r:id="rId8"/>
            </p:custDataLst>
          </p:nvPr>
        </p:nvSpPr>
        <p:spPr>
          <a:xfrm>
            <a:off x="7935592" y="5180450"/>
            <a:ext cx="2010414" cy="184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custDataLst>
              <p:tags r:id="rId9"/>
            </p:custDataLst>
          </p:nvPr>
        </p:nvSpPr>
        <p:spPr>
          <a:xfrm>
            <a:off x="8350248" y="4647214"/>
            <a:ext cx="1181102" cy="1181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custDataLst>
              <p:tags r:id="rId10"/>
            </p:custDataLst>
          </p:nvPr>
        </p:nvSpPr>
        <p:spPr>
          <a:xfrm>
            <a:off x="8537573" y="4774762"/>
            <a:ext cx="806452" cy="811376"/>
          </a:xfrm>
          <a:prstGeom prst="rect">
            <a:avLst/>
          </a:prstGeom>
          <a:noFill/>
        </p:spPr>
        <p:txBody>
          <a:bodyPr wrap="square" rtlCol="0">
            <a:spAutoFit/>
          </a:bodyPr>
          <a:lstStyle/>
          <a:p>
            <a:pPr algn="ctr">
              <a:lnSpc>
                <a:spcPct val="150000"/>
              </a:lnSpc>
            </a:pPr>
            <a:r>
              <a:rPr lang="en-US" altLang="zh-CN" sz="36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02</a:t>
            </a:r>
            <a:endParaRPr lang="zh-CN" altLang="en-US" sz="36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sp>
        <p:nvSpPr>
          <p:cNvPr id="26" name="圆: 空心 25"/>
          <p:cNvSpPr/>
          <p:nvPr>
            <p:custDataLst>
              <p:tags r:id="rId11"/>
            </p:custDataLst>
          </p:nvPr>
        </p:nvSpPr>
        <p:spPr>
          <a:xfrm>
            <a:off x="8224838" y="4521804"/>
            <a:ext cx="1431922" cy="1431922"/>
          </a:xfrm>
          <a:prstGeom prst="donut">
            <a:avLst>
              <a:gd name="adj" fmla="val 238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7" name="文本框 26"/>
          <p:cNvSpPr txBox="1"/>
          <p:nvPr>
            <p:custDataLst>
              <p:tags r:id="rId12"/>
            </p:custDataLst>
          </p:nvPr>
        </p:nvSpPr>
        <p:spPr>
          <a:xfrm>
            <a:off x="6720841" y="2616199"/>
            <a:ext cx="4757420" cy="1535100"/>
          </a:xfrm>
          <a:prstGeom prst="rect">
            <a:avLst/>
          </a:prstGeom>
          <a:noFill/>
        </p:spPr>
        <p:txBody>
          <a:bodyPr wrap="square">
            <a:spAutoFit/>
          </a:bodyPr>
          <a:lstStyle/>
          <a:p>
            <a:pPr algn="ctr">
              <a:lnSpc>
                <a:spcPct val="150000"/>
              </a:lnSpc>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迎来中华人民共和国成立</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70</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周年，强调“我们将继续落实好‘十三五’规划确定的各项任务，并对未来发展作出新的规划，推动各项事业全面发展，把我们的人民共和国建设得更加繁荣富强”。</a:t>
            </a:r>
            <a:endPar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8" name="文本框 27"/>
          <p:cNvSpPr txBox="1"/>
          <p:nvPr>
            <p:custDataLst>
              <p:tags r:id="rId13"/>
            </p:custDataLst>
          </p:nvPr>
        </p:nvSpPr>
        <p:spPr>
          <a:xfrm>
            <a:off x="8094344" y="2009959"/>
            <a:ext cx="2010414" cy="510185"/>
          </a:xfrm>
          <a:prstGeom prst="roundRect">
            <a:avLst/>
          </a:prstGeom>
          <a:solidFill>
            <a:srgbClr val="FF0000"/>
          </a:solidFill>
        </p:spPr>
        <p:txBody>
          <a:bodyPr wrap="square">
            <a:spAutoFit/>
          </a:bodyPr>
          <a:lstStyle/>
          <a:p>
            <a:pPr algn="ctr"/>
            <a:r>
              <a:rPr lang="en-US"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2019</a:t>
            </a:r>
            <a:r>
              <a:rPr lang="zh-CN"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年</a:t>
            </a:r>
            <a:endPar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叁</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经济建设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9" name="任意多边形: 形状 8"/>
          <p:cNvSpPr/>
          <p:nvPr/>
        </p:nvSpPr>
        <p:spPr>
          <a:xfrm flipH="1">
            <a:off x="12700" y="2209800"/>
            <a:ext cx="11823700" cy="3086100"/>
          </a:xfrm>
          <a:custGeom>
            <a:avLst/>
            <a:gdLst>
              <a:gd name="connsiteX0" fmla="*/ 0 w 11899900"/>
              <a:gd name="connsiteY0" fmla="*/ 0 h 3086100"/>
              <a:gd name="connsiteX1" fmla="*/ 6172200 w 11899900"/>
              <a:gd name="connsiteY1" fmla="*/ 0 h 3086100"/>
              <a:gd name="connsiteX2" fmla="*/ 6172200 w 11899900"/>
              <a:gd name="connsiteY2" fmla="*/ 3086100 h 3086100"/>
              <a:gd name="connsiteX3" fmla="*/ 11899900 w 11899900"/>
              <a:gd name="connsiteY3" fmla="*/ 3086100 h 3086100"/>
            </a:gdLst>
            <a:ahLst/>
            <a:cxnLst>
              <a:cxn ang="0">
                <a:pos x="connsiteX0" y="connsiteY0"/>
              </a:cxn>
              <a:cxn ang="0">
                <a:pos x="connsiteX1" y="connsiteY1"/>
              </a:cxn>
              <a:cxn ang="0">
                <a:pos x="connsiteX2" y="connsiteY2"/>
              </a:cxn>
              <a:cxn ang="0">
                <a:pos x="connsiteX3" y="connsiteY3"/>
              </a:cxn>
            </a:cxnLst>
            <a:rect l="l" t="t" r="r" b="b"/>
            <a:pathLst>
              <a:path w="11899900" h="3086100">
                <a:moveTo>
                  <a:pt x="0" y="0"/>
                </a:moveTo>
                <a:lnTo>
                  <a:pt x="6172200" y="0"/>
                </a:lnTo>
                <a:lnTo>
                  <a:pt x="6172200" y="3086100"/>
                </a:lnTo>
                <a:lnTo>
                  <a:pt x="11899900" y="3086100"/>
                </a:lnTo>
              </a:path>
            </a:pathLst>
          </a:custGeom>
          <a:ln w="25400">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t> </a:t>
            </a:r>
            <a:endParaRPr lang="zh-CN" altLang="en-US" dirty="0"/>
          </a:p>
        </p:txBody>
      </p:sp>
      <p:sp useBgFill="1">
        <p:nvSpPr>
          <p:cNvPr id="11" name="矩形 10"/>
          <p:cNvSpPr/>
          <p:nvPr/>
        </p:nvSpPr>
        <p:spPr>
          <a:xfrm>
            <a:off x="2087242" y="5180450"/>
            <a:ext cx="2010414" cy="184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501898" y="4647214"/>
            <a:ext cx="1181102" cy="1181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689223" y="4774762"/>
            <a:ext cx="806452" cy="811376"/>
          </a:xfrm>
          <a:prstGeom prst="rect">
            <a:avLst/>
          </a:prstGeom>
          <a:noFill/>
        </p:spPr>
        <p:txBody>
          <a:bodyPr wrap="square" rtlCol="0">
            <a:spAutoFit/>
          </a:bodyPr>
          <a:lstStyle/>
          <a:p>
            <a:pPr algn="ctr">
              <a:lnSpc>
                <a:spcPct val="150000"/>
              </a:lnSpc>
            </a:pPr>
            <a:r>
              <a:rPr lang="en-US" altLang="zh-CN" sz="36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03</a:t>
            </a:r>
            <a:endParaRPr lang="zh-CN" altLang="en-US" sz="36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sp>
        <p:nvSpPr>
          <p:cNvPr id="17" name="圆: 空心 16"/>
          <p:cNvSpPr/>
          <p:nvPr/>
        </p:nvSpPr>
        <p:spPr>
          <a:xfrm>
            <a:off x="2376488" y="4521804"/>
            <a:ext cx="1431922" cy="1431922"/>
          </a:xfrm>
          <a:prstGeom prst="donut">
            <a:avLst>
              <a:gd name="adj" fmla="val 238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useBgFill="1">
        <p:nvSpPr>
          <p:cNvPr id="18" name="矩形 17"/>
          <p:cNvSpPr/>
          <p:nvPr/>
        </p:nvSpPr>
        <p:spPr>
          <a:xfrm>
            <a:off x="8094344" y="2089829"/>
            <a:ext cx="2010414" cy="184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509000" y="1556593"/>
            <a:ext cx="1181102" cy="11811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696325" y="1684141"/>
            <a:ext cx="806452" cy="811376"/>
          </a:xfrm>
          <a:prstGeom prst="rect">
            <a:avLst/>
          </a:prstGeom>
          <a:noFill/>
        </p:spPr>
        <p:txBody>
          <a:bodyPr wrap="square" rtlCol="0">
            <a:spAutoFit/>
          </a:bodyPr>
          <a:lstStyle/>
          <a:p>
            <a:pPr algn="ctr">
              <a:lnSpc>
                <a:spcPct val="150000"/>
              </a:lnSpc>
            </a:pPr>
            <a:r>
              <a:rPr lang="en-US" altLang="zh-CN" sz="36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04</a:t>
            </a:r>
            <a:endParaRPr lang="zh-CN" altLang="en-US" sz="36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sp>
        <p:nvSpPr>
          <p:cNvPr id="21" name="圆: 空心 20"/>
          <p:cNvSpPr/>
          <p:nvPr/>
        </p:nvSpPr>
        <p:spPr>
          <a:xfrm>
            <a:off x="8383590" y="1431183"/>
            <a:ext cx="1431922" cy="1431922"/>
          </a:xfrm>
          <a:prstGeom prst="donut">
            <a:avLst>
              <a:gd name="adj" fmla="val 238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文本框 22"/>
          <p:cNvSpPr txBox="1"/>
          <p:nvPr/>
        </p:nvSpPr>
        <p:spPr>
          <a:xfrm>
            <a:off x="6838950" y="3578860"/>
            <a:ext cx="4431665" cy="2168525"/>
          </a:xfrm>
          <a:prstGeom prst="rect">
            <a:avLst/>
          </a:prstGeom>
          <a:noFill/>
        </p:spPr>
        <p:txBody>
          <a:bodyPr wrap="square">
            <a:spAutoFit/>
          </a:bodyPr>
          <a:lstStyle/>
          <a:p>
            <a:pPr algn="ctr">
              <a:lnSpc>
                <a:spcPct val="150000"/>
              </a:lnSpc>
            </a:pPr>
            <a:r>
              <a:rPr lang="zh-CN" altLang="en-US" dirty="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将建成社会主义现代化</a:t>
            </a:r>
            <a:r>
              <a:rPr lang="zh-CN" altLang="en-US" dirty="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强国。</a:t>
            </a:r>
            <a:endParaRPr lang="zh-CN" altLang="en-US" dirty="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pPr algn="ctr">
              <a:lnSpc>
                <a:spcPct val="150000"/>
              </a:lnSpc>
            </a:pPr>
            <a:r>
              <a:rPr lang="zh-CN"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计划到2035年，中国将实现经济总量和城乡居民人均收入的大幅增长，人均国内生产总值达到中等发达国家水平，关键核心技术实现重大突破，进入创新型国家前列。</a:t>
            </a:r>
            <a:endParaRPr lang="zh-CN" altLang="zh-CN" dirty="0">
              <a:solidFill>
                <a:schemeClr val="tx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25" name="文本框 24"/>
          <p:cNvSpPr txBox="1"/>
          <p:nvPr/>
        </p:nvSpPr>
        <p:spPr>
          <a:xfrm>
            <a:off x="7987027" y="2877716"/>
            <a:ext cx="2010414" cy="510185"/>
          </a:xfrm>
          <a:prstGeom prst="roundRect">
            <a:avLst/>
          </a:prstGeom>
          <a:solidFill>
            <a:srgbClr val="FF0000"/>
          </a:solidFill>
        </p:spPr>
        <p:txBody>
          <a:bodyPr wrap="square">
            <a:spAutoFit/>
          </a:bodyPr>
          <a:lstStyle/>
          <a:p>
            <a:pPr algn="ctr"/>
            <a:r>
              <a:rPr lang="en-US"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2035</a:t>
            </a:r>
            <a:r>
              <a:rPr lang="zh-CN"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年</a:t>
            </a:r>
            <a:endPar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7" name="文本框 26"/>
          <p:cNvSpPr txBox="1"/>
          <p:nvPr/>
        </p:nvSpPr>
        <p:spPr>
          <a:xfrm>
            <a:off x="713741" y="2732341"/>
            <a:ext cx="4757420" cy="1568450"/>
          </a:xfrm>
          <a:prstGeom prst="rect">
            <a:avLst/>
          </a:prstGeom>
          <a:noFill/>
        </p:spPr>
        <p:txBody>
          <a:bodyPr wrap="square">
            <a:spAutoFit/>
          </a:bodyPr>
          <a:lstStyle/>
          <a:p>
            <a:pPr algn="ctr">
              <a:lnSpc>
                <a:spcPct val="150000"/>
              </a:lnSpc>
            </a:pP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迎来中国共产党成立</a:t>
            </a:r>
            <a:r>
              <a:rPr lang="en-US"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100</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周年，强调</a:t>
            </a:r>
            <a:r>
              <a:rPr lang="zh-CN" altLang="en-US" sz="1600" dirty="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“中国共产党立志于中华民族千秋伟业，百年恰是风华正茂！”</a:t>
            </a:r>
            <a:r>
              <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；“实践充分证明，中国共产党能够带领人民进行伟大的社会革命，也能够进行伟大的自我革命”。</a:t>
            </a:r>
            <a:endPar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9" name="文本框 28"/>
          <p:cNvSpPr txBox="1"/>
          <p:nvPr/>
        </p:nvSpPr>
        <p:spPr>
          <a:xfrm>
            <a:off x="2017394" y="1980455"/>
            <a:ext cx="2010414" cy="510185"/>
          </a:xfrm>
          <a:prstGeom prst="roundRect">
            <a:avLst/>
          </a:prstGeom>
          <a:solidFill>
            <a:srgbClr val="FF0000"/>
          </a:solidFill>
        </p:spPr>
        <p:txBody>
          <a:bodyPr wrap="square">
            <a:spAutoFit/>
          </a:bodyPr>
          <a:lstStyle/>
          <a:p>
            <a:pPr algn="ctr"/>
            <a:r>
              <a:rPr 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2021</a:t>
            </a:r>
            <a:endParaRPr 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叁</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sp>
        <p:nvSpPr>
          <p:cNvPr id="11" name="文本框 10"/>
          <p:cNvSpPr txBox="1"/>
          <p:nvPr/>
        </p:nvSpPr>
        <p:spPr>
          <a:xfrm>
            <a:off x="4312289" y="2876954"/>
            <a:ext cx="7184745" cy="2547364"/>
          </a:xfrm>
          <a:prstGeom prst="rect">
            <a:avLst/>
          </a:prstGeom>
          <a:noFill/>
        </p:spPr>
        <p:txBody>
          <a:bodyPr wrap="square">
            <a:spAutoFit/>
          </a:bodyPr>
          <a:lstStyle/>
          <a:p>
            <a:pPr algn="just">
              <a:lnSpc>
                <a:spcPct val="150000"/>
              </a:lnSpc>
            </a:pPr>
            <a:r>
              <a:rPr lang="zh-CN" altLang="en-US" dirty="0">
                <a:ea typeface="阿里巴巴普惠体 R" panose="00020600040101010101" pitchFamily="18" charset="-122"/>
              </a:rPr>
              <a:t>党的十八大以来，以习近平同志为核心的党中央把脱贫攻坚摆在治国理政的突出位置，经过八年接续奋斗，农村贫困人口全部脱贫，绝对贫困得以消除，区域性整体贫困得到解决，脱贫攻坚战取得全面胜利。</a:t>
            </a:r>
            <a:r>
              <a:rPr lang="zh-CN" altLang="en-US" b="0" i="0" dirty="0">
                <a:solidFill>
                  <a:srgbClr val="000000"/>
                </a:solidFill>
                <a:effectLst/>
                <a:latin typeface="PingFang SC" panose="020B0400000000000000" pitchFamily="34" charset="-122"/>
                <a:ea typeface="PingFang SC" panose="020B0400000000000000" pitchFamily="34" charset="-122"/>
              </a:rPr>
              <a:t>正如习近平总书记在决战决胜脱贫攻坚座谈会上指出的那样，“我们在脱贫攻坚领域取得了前所未有的成就，彰显了中国共产党领导和我国社会主义制度的政治优势”。</a:t>
            </a:r>
            <a:endParaRPr lang="zh-CN" altLang="en-US" dirty="0">
              <a:ea typeface="阿里巴巴普惠体 R" panose="00020600040101010101" pitchFamily="18" charset="-122"/>
            </a:endParaRPr>
          </a:p>
        </p:txBody>
      </p:sp>
      <p:sp>
        <p:nvSpPr>
          <p:cNvPr id="12" name="矩形: 圆角 11"/>
          <p:cNvSpPr/>
          <p:nvPr/>
        </p:nvSpPr>
        <p:spPr>
          <a:xfrm>
            <a:off x="892620" y="4259766"/>
            <a:ext cx="2878605" cy="1066800"/>
          </a:xfrm>
          <a:prstGeom prst="roundRect">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99168" y="4524703"/>
            <a:ext cx="3065508" cy="584775"/>
          </a:xfrm>
          <a:prstGeom prst="rect">
            <a:avLst/>
          </a:prstGeom>
          <a:noFill/>
        </p:spPr>
        <p:txBody>
          <a:bodyPr wrap="square">
            <a:spAutoFit/>
          </a:bodyPr>
          <a:lstStyle/>
          <a:p>
            <a:pPr algn="ctr"/>
            <a:r>
              <a:rPr lang="zh-CN" altLang="en-US" sz="32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脱贫攻坚</a:t>
            </a:r>
            <a:endParaRPr lang="zh-CN" altLang="en-US" sz="32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16" name="图片 15"/>
          <p:cNvPicPr>
            <a:picLocks noChangeAspect="1"/>
          </p:cNvPicPr>
          <p:nvPr/>
        </p:nvPicPr>
        <p:blipFill rotWithShape="1">
          <a:blip r:embed="rId1" cstate="email"/>
          <a:srcRect/>
          <a:stretch>
            <a:fillRect/>
          </a:stretch>
        </p:blipFill>
        <p:spPr>
          <a:xfrm>
            <a:off x="694965" y="1531168"/>
            <a:ext cx="3522890" cy="2547362"/>
          </a:xfrm>
          <a:prstGeom prst="rect">
            <a:avLst/>
          </a:prstGeom>
        </p:spPr>
      </p:pic>
      <p:sp>
        <p:nvSpPr>
          <p:cNvPr id="18" name="文本框 17"/>
          <p:cNvSpPr txBox="1"/>
          <p:nvPr/>
        </p:nvSpPr>
        <p:spPr>
          <a:xfrm>
            <a:off x="5673513" y="1816022"/>
            <a:ext cx="4209622" cy="954107"/>
          </a:xfrm>
          <a:prstGeom prst="rect">
            <a:avLst/>
          </a:prstGeom>
          <a:noFill/>
        </p:spPr>
        <p:txBody>
          <a:bodyPr wrap="square">
            <a:spAutoFit/>
          </a:bodyPr>
          <a:lstStyle/>
          <a:p>
            <a:r>
              <a:rPr lang="zh-CN" altLang="en-US" sz="2800" b="0" i="0" dirty="0">
                <a:solidFill>
                  <a:srgbClr val="333333"/>
                </a:solidFill>
                <a:effectLst/>
                <a:latin typeface="微软雅黑" panose="020B0503020204020204" charset="-122"/>
                <a:ea typeface="微软雅黑" panose="020B0503020204020204" charset="-122"/>
              </a:rPr>
              <a:t>脱贫攻坚战取得全面胜利</a:t>
            </a:r>
            <a:endParaRPr lang="zh-CN" altLang="en-US" sz="2800" b="0" i="0" dirty="0">
              <a:solidFill>
                <a:srgbClr val="333333"/>
              </a:solidFill>
              <a:effectLst/>
              <a:latin typeface="微软雅黑" panose="020B0503020204020204" charset="-122"/>
              <a:ea typeface="微软雅黑" panose="020B0503020204020204" charset="-122"/>
            </a:endParaRPr>
          </a:p>
          <a:p>
            <a:endParaRPr lang="zh-CN" altLang="en-US" sz="28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27" name="图片 26"/>
          <p:cNvPicPr>
            <a:picLocks noChangeAspect="1"/>
          </p:cNvPicPr>
          <p:nvPr/>
        </p:nvPicPr>
        <p:blipFill>
          <a:blip r:embed="rId2" cstate="email"/>
          <a:stretch>
            <a:fillRect/>
          </a:stretch>
        </p:blipFill>
        <p:spPr>
          <a:xfrm>
            <a:off x="3771225" y="1531434"/>
            <a:ext cx="1902288" cy="1066800"/>
          </a:xfrm>
          <a:prstGeom prst="rect">
            <a:avLst/>
          </a:prstGeom>
        </p:spPr>
      </p:pic>
      <p:cxnSp>
        <p:nvCxnSpPr>
          <p:cNvPr id="29" name="直接连接符 28"/>
          <p:cNvCxnSpPr/>
          <p:nvPr/>
        </p:nvCxnSpPr>
        <p:spPr>
          <a:xfrm>
            <a:off x="4312289" y="2598234"/>
            <a:ext cx="7184745" cy="0"/>
          </a:xfrm>
          <a:prstGeom prst="line">
            <a:avLst/>
          </a:prstGeom>
          <a:ln w="254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210921" y="255585"/>
            <a:ext cx="8466479" cy="460375"/>
          </a:xfrm>
          <a:prstGeom prst="rect">
            <a:avLst/>
          </a:prstGeom>
          <a:noFill/>
        </p:spPr>
        <p:txBody>
          <a:bodyPr wrap="square">
            <a:spAutoFit/>
          </a:bodyPr>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经济建设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sp>
        <p:nvSpPr>
          <p:cNvPr id="12" name="任意多边形: 形状 11"/>
          <p:cNvSpPr/>
          <p:nvPr/>
        </p:nvSpPr>
        <p:spPr>
          <a:xfrm>
            <a:off x="828390" y="1423989"/>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4" name="任意多边形: 形状 13"/>
          <p:cNvSpPr/>
          <p:nvPr/>
        </p:nvSpPr>
        <p:spPr>
          <a:xfrm>
            <a:off x="828390" y="3831562"/>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5" name="椭圆 14"/>
          <p:cNvSpPr/>
          <p:nvPr/>
        </p:nvSpPr>
        <p:spPr>
          <a:xfrm>
            <a:off x="1282930" y="4050432"/>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a:p>
        </p:txBody>
      </p:sp>
      <p:sp>
        <p:nvSpPr>
          <p:cNvPr id="17" name="文本框 16"/>
          <p:cNvSpPr txBox="1"/>
          <p:nvPr/>
        </p:nvSpPr>
        <p:spPr>
          <a:xfrm>
            <a:off x="3442329" y="1543942"/>
            <a:ext cx="7749132" cy="1903919"/>
          </a:xfrm>
          <a:prstGeom prst="rect">
            <a:avLst/>
          </a:prstGeom>
          <a:noFill/>
        </p:spPr>
        <p:txBody>
          <a:bodyPr wrap="square">
            <a:spAutoFit/>
          </a:bodyPr>
          <a:lstStyle/>
          <a:p>
            <a:pPr marL="0" lvl="0" indent="0" algn="l" defTabSz="1289050">
              <a:lnSpc>
                <a:spcPct val="150000"/>
              </a:lnSpc>
              <a:spcBef>
                <a:spcPct val="0"/>
              </a:spcBef>
              <a:buNone/>
            </a:pPr>
            <a:r>
              <a:rPr lang="zh-CN" altLang="en-US" sz="1600" b="0" i="0" dirty="0">
                <a:solidFill>
                  <a:srgbClr val="000000"/>
                </a:solidFill>
                <a:effectLst/>
                <a:latin typeface="PingFang SC" panose="020B0400000000000000" pitchFamily="34" charset="-122"/>
                <a:ea typeface="PingFang SC" panose="020B0400000000000000" pitchFamily="34" charset="-122"/>
              </a:rPr>
              <a:t>脱贫攻坚伟大的思想引领力是党坚强领导力的首要体现。面对脱贫攻坚的艰巨任务，针对参差不齐的政策执行者和受益人，党中央用习近平总书记关于扶贫工作重要论述统一思想行动、凝聚智慧力量、促进合作共赢，通过明确脱贫攻坚的总目标、工作着力点和行动指南，指引脱贫攻坚的方向，体现了党在思想理论方面的巨大创新力、感召力和引领力。</a:t>
            </a:r>
            <a:endPar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文本框 18"/>
          <p:cNvSpPr txBox="1"/>
          <p:nvPr/>
        </p:nvSpPr>
        <p:spPr>
          <a:xfrm>
            <a:off x="3442328" y="4050432"/>
            <a:ext cx="7749133" cy="1534587"/>
          </a:xfrm>
          <a:prstGeom prst="rect">
            <a:avLst/>
          </a:prstGeom>
          <a:noFill/>
        </p:spPr>
        <p:txBody>
          <a:bodyPr wrap="square">
            <a:spAutoFit/>
          </a:bodyPr>
          <a:lstStyle/>
          <a:p>
            <a:pPr marL="0" lvl="0" indent="0" algn="l" defTabSz="1289050">
              <a:lnSpc>
                <a:spcPct val="150000"/>
              </a:lnSpc>
              <a:spcBef>
                <a:spcPct val="0"/>
              </a:spcBef>
              <a:buNone/>
            </a:pPr>
            <a:r>
              <a:rPr lang="zh-CN" altLang="en-US" sz="1600" b="0" i="0" dirty="0">
                <a:solidFill>
                  <a:srgbClr val="000000"/>
                </a:solidFill>
                <a:effectLst/>
                <a:latin typeface="PingFang SC" panose="020B0400000000000000" pitchFamily="34" charset="-122"/>
                <a:ea typeface="PingFang SC" panose="020B0400000000000000" pitchFamily="34" charset="-122"/>
              </a:rPr>
              <a:t>在脱贫攻坚实施过程中，党的领导核心亲自指挥、亲自部署、亲自督战，并通过强化中央统筹、省负总责、市县抓落实的工作机制，建立五级书记一起抓的脱贫攻坚组织体系，完善脱贫攻坚顶层设计、政策供给、监督考核等保障体系，体现并提升了党杰出的组织实施力。</a:t>
            </a:r>
            <a:endPar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22" name="图片 21"/>
          <p:cNvPicPr>
            <a:picLocks noChangeAspect="1"/>
          </p:cNvPicPr>
          <p:nvPr/>
        </p:nvPicPr>
        <p:blipFill>
          <a:blip r:embed="rId1" cstate="email"/>
          <a:stretch>
            <a:fillRect/>
          </a:stretch>
        </p:blipFill>
        <p:spPr>
          <a:xfrm>
            <a:off x="1714338" y="4442750"/>
            <a:ext cx="937185" cy="922541"/>
          </a:xfrm>
          <a:prstGeom prst="rect">
            <a:avLst/>
          </a:prstGeom>
        </p:spPr>
      </p:pic>
      <p:sp>
        <p:nvSpPr>
          <p:cNvPr id="8" name="椭圆 7"/>
          <p:cNvSpPr/>
          <p:nvPr/>
        </p:nvSpPr>
        <p:spPr>
          <a:xfrm>
            <a:off x="1210921" y="1629000"/>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a:p>
        </p:txBody>
      </p:sp>
      <p:pic>
        <p:nvPicPr>
          <p:cNvPr id="9" name="图片 8"/>
          <p:cNvPicPr>
            <a:picLocks noChangeAspect="1"/>
          </p:cNvPicPr>
          <p:nvPr/>
        </p:nvPicPr>
        <p:blipFill>
          <a:blip r:embed="rId1" cstate="email"/>
          <a:stretch>
            <a:fillRect/>
          </a:stretch>
        </p:blipFill>
        <p:spPr>
          <a:xfrm>
            <a:off x="1642329" y="2021318"/>
            <a:ext cx="937185" cy="922541"/>
          </a:xfrm>
          <a:prstGeom prst="rect">
            <a:avLst/>
          </a:prstGeom>
        </p:spPr>
      </p:pic>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经济建设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sp>
        <p:nvSpPr>
          <p:cNvPr id="12" name="任意多边形: 形状 11"/>
          <p:cNvSpPr/>
          <p:nvPr/>
        </p:nvSpPr>
        <p:spPr>
          <a:xfrm>
            <a:off x="828390" y="1423989"/>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4" name="任意多边形: 形状 13"/>
          <p:cNvSpPr/>
          <p:nvPr/>
        </p:nvSpPr>
        <p:spPr>
          <a:xfrm>
            <a:off x="828390" y="3831562"/>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5" name="椭圆 14"/>
          <p:cNvSpPr/>
          <p:nvPr/>
        </p:nvSpPr>
        <p:spPr>
          <a:xfrm>
            <a:off x="1282930" y="4050432"/>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a:p>
        </p:txBody>
      </p:sp>
      <p:sp>
        <p:nvSpPr>
          <p:cNvPr id="17" name="文本框 16"/>
          <p:cNvSpPr txBox="1"/>
          <p:nvPr/>
        </p:nvSpPr>
        <p:spPr>
          <a:xfrm>
            <a:off x="3442329" y="1543942"/>
            <a:ext cx="7749132" cy="1534587"/>
          </a:xfrm>
          <a:prstGeom prst="rect">
            <a:avLst/>
          </a:prstGeom>
          <a:noFill/>
        </p:spPr>
        <p:txBody>
          <a:bodyPr wrap="square">
            <a:spAutoFit/>
          </a:bodyPr>
          <a:lstStyle/>
          <a:p>
            <a:pPr marL="0" lvl="0" indent="0" algn="l" defTabSz="1289050">
              <a:lnSpc>
                <a:spcPct val="150000"/>
              </a:lnSpc>
              <a:spcBef>
                <a:spcPct val="0"/>
              </a:spcBef>
              <a:buNone/>
            </a:pPr>
            <a:r>
              <a:rPr lang="zh-CN" altLang="en-US" sz="1600" b="0" i="0" dirty="0">
                <a:solidFill>
                  <a:srgbClr val="000000"/>
                </a:solidFill>
                <a:effectLst/>
                <a:latin typeface="PingFang SC" panose="020B0400000000000000" pitchFamily="34" charset="-122"/>
                <a:ea typeface="PingFang SC" panose="020B0400000000000000" pitchFamily="34" charset="-122"/>
              </a:rPr>
              <a:t>脱贫攻坚宏大的统筹协调力是党坚强领导力的集中体现。集中力量办大事是中国社会主义制度的显著优势，是党领导脱贫攻坚取得全面胜利的有力法宝。在脱贫攻坚实践中，党中央集全党全国之力，聚焦重点难点统筹推进脱贫攻坚工作，分别从宏观、中观、微观三个层面展现出巨大的统筹协调能力。</a:t>
            </a:r>
            <a:endPar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文本框 18"/>
          <p:cNvSpPr txBox="1"/>
          <p:nvPr/>
        </p:nvSpPr>
        <p:spPr>
          <a:xfrm>
            <a:off x="3442328" y="3946513"/>
            <a:ext cx="7749133" cy="1903919"/>
          </a:xfrm>
          <a:prstGeom prst="rect">
            <a:avLst/>
          </a:prstGeom>
          <a:noFill/>
        </p:spPr>
        <p:txBody>
          <a:bodyPr wrap="square">
            <a:spAutoFit/>
          </a:bodyPr>
          <a:lstStyle/>
          <a:p>
            <a:pPr marL="0" lvl="0" indent="0" algn="l" defTabSz="1289050">
              <a:lnSpc>
                <a:spcPct val="150000"/>
              </a:lnSpc>
              <a:spcBef>
                <a:spcPct val="0"/>
              </a:spcBef>
              <a:buNone/>
            </a:pPr>
            <a:r>
              <a:rPr lang="zh-CN" altLang="en-US" sz="1600" b="0" i="0" dirty="0">
                <a:solidFill>
                  <a:srgbClr val="000000"/>
                </a:solidFill>
                <a:effectLst/>
                <a:latin typeface="PingFang SC" panose="020B0400000000000000" pitchFamily="34" charset="-122"/>
                <a:ea typeface="PingFang SC" panose="020B0400000000000000" pitchFamily="34" charset="-122"/>
              </a:rPr>
              <a:t>党的国际影响力是党坚强领导力在国际关系上体现。习近平总书记指出，“中国共产党是世界上最大的政党。大就要有大的样子。”这一论述阐明了党的建设在注重数量规模的同时，更要注重质量建设，进一步稳固并提升党的国际国内地位和影响力。脱贫攻坚成为提升中国国际形象的最佳契入点，让涉华人权问题的各种谎言谬论不攻自溃，为全球减贫事业贡献了中国智慧和方案，进而增强了党的国际影响力。</a:t>
            </a:r>
            <a:endPar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22" name="图片 21"/>
          <p:cNvPicPr>
            <a:picLocks noChangeAspect="1"/>
          </p:cNvPicPr>
          <p:nvPr/>
        </p:nvPicPr>
        <p:blipFill>
          <a:blip r:embed="rId1" cstate="email"/>
          <a:stretch>
            <a:fillRect/>
          </a:stretch>
        </p:blipFill>
        <p:spPr>
          <a:xfrm>
            <a:off x="1714338" y="4442750"/>
            <a:ext cx="937185" cy="922541"/>
          </a:xfrm>
          <a:prstGeom prst="rect">
            <a:avLst/>
          </a:prstGeom>
        </p:spPr>
      </p:pic>
      <p:sp>
        <p:nvSpPr>
          <p:cNvPr id="8" name="椭圆 7"/>
          <p:cNvSpPr/>
          <p:nvPr/>
        </p:nvSpPr>
        <p:spPr>
          <a:xfrm>
            <a:off x="1210921" y="1629000"/>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a:p>
        </p:txBody>
      </p:sp>
      <p:pic>
        <p:nvPicPr>
          <p:cNvPr id="9" name="图片 8"/>
          <p:cNvPicPr>
            <a:picLocks noChangeAspect="1"/>
          </p:cNvPicPr>
          <p:nvPr/>
        </p:nvPicPr>
        <p:blipFill>
          <a:blip r:embed="rId1" cstate="email"/>
          <a:stretch>
            <a:fillRect/>
          </a:stretch>
        </p:blipFill>
        <p:spPr>
          <a:xfrm>
            <a:off x="1642329" y="2021318"/>
            <a:ext cx="937185" cy="922541"/>
          </a:xfrm>
          <a:prstGeom prst="rect">
            <a:avLst/>
          </a:prstGeom>
        </p:spPr>
      </p:pic>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经济建设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email"/>
          <a:srcRect/>
          <a:stretch>
            <a:fillRect/>
          </a:stretch>
        </p:blipFill>
        <p:spPr>
          <a:xfrm flipH="1">
            <a:off x="-22676" y="3193143"/>
            <a:ext cx="3200400" cy="3664857"/>
          </a:xfrm>
          <a:prstGeom prst="rect">
            <a:avLst/>
          </a:prstGeom>
        </p:spPr>
      </p:pic>
      <p:pic>
        <p:nvPicPr>
          <p:cNvPr id="7" name="图片 6"/>
          <p:cNvPicPr>
            <a:picLocks noChangeAspect="1"/>
          </p:cNvPicPr>
          <p:nvPr/>
        </p:nvPicPr>
        <p:blipFill>
          <a:blip r:embed="rId2" cstate="email"/>
          <a:stretch>
            <a:fillRect/>
          </a:stretch>
        </p:blipFill>
        <p:spPr>
          <a:xfrm>
            <a:off x="0" y="2703347"/>
            <a:ext cx="12192000" cy="3887952"/>
          </a:xfrm>
          <a:prstGeom prst="rect">
            <a:avLst/>
          </a:prstGeom>
        </p:spPr>
      </p:pic>
      <p:pic>
        <p:nvPicPr>
          <p:cNvPr id="5" name="图片 4"/>
          <p:cNvPicPr>
            <a:picLocks noChangeAspect="1"/>
          </p:cNvPicPr>
          <p:nvPr/>
        </p:nvPicPr>
        <p:blipFill>
          <a:blip r:embed="rId3" cstate="email"/>
          <a:stretch>
            <a:fillRect/>
          </a:stretch>
        </p:blipFill>
        <p:spPr>
          <a:xfrm>
            <a:off x="0" y="5339571"/>
            <a:ext cx="12192000" cy="1534537"/>
          </a:xfrm>
          <a:prstGeom prst="rect">
            <a:avLst/>
          </a:prstGeom>
        </p:spPr>
      </p:pic>
      <p:sp>
        <p:nvSpPr>
          <p:cNvPr id="4" name="文本框 3"/>
          <p:cNvSpPr txBox="1"/>
          <p:nvPr/>
        </p:nvSpPr>
        <p:spPr>
          <a:xfrm>
            <a:off x="827314" y="2370439"/>
            <a:ext cx="10537372" cy="1014730"/>
          </a:xfrm>
          <a:prstGeom prst="rect">
            <a:avLst/>
          </a:prstGeom>
          <a:noFill/>
        </p:spPr>
        <p:txBody>
          <a:bodyPr wrap="square" rtlCol="0">
            <a:spAutoFit/>
          </a:bodyPr>
          <a:lstStyle/>
          <a:p>
            <a:pPr algn="ctr"/>
            <a:r>
              <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rPr>
              <a:t>文化建设</a:t>
            </a:r>
            <a:endPar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endParaRPr>
          </a:p>
        </p:txBody>
      </p:sp>
      <p:grpSp>
        <p:nvGrpSpPr>
          <p:cNvPr id="32" name="组合 31"/>
          <p:cNvGrpSpPr/>
          <p:nvPr/>
        </p:nvGrpSpPr>
        <p:grpSpPr>
          <a:xfrm>
            <a:off x="3976688" y="678091"/>
            <a:ext cx="3806824" cy="1376634"/>
            <a:chOff x="4235450" y="802876"/>
            <a:chExt cx="3806824" cy="1376634"/>
          </a:xfrm>
        </p:grpSpPr>
        <p:grpSp>
          <p:nvGrpSpPr>
            <p:cNvPr id="33" name="组合 32"/>
            <p:cNvGrpSpPr/>
            <p:nvPr/>
          </p:nvGrpSpPr>
          <p:grpSpPr>
            <a:xfrm>
              <a:off x="5451470" y="1127229"/>
              <a:ext cx="2590804" cy="727929"/>
              <a:chOff x="4660897" y="4244138"/>
              <a:chExt cx="2590804" cy="727929"/>
            </a:xfrm>
          </p:grpSpPr>
          <p:sp>
            <p:nvSpPr>
              <p:cNvPr id="35" name="矩形: 圆角 34"/>
              <p:cNvSpPr/>
              <p:nvPr/>
            </p:nvSpPr>
            <p:spPr>
              <a:xfrm>
                <a:off x="4660897" y="4244138"/>
                <a:ext cx="2590804" cy="727929"/>
              </a:xfrm>
              <a:prstGeom prst="roundRect">
                <a:avLst>
                  <a:gd name="adj" fmla="val 32989"/>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4940299" y="4346492"/>
                <a:ext cx="2032000" cy="521970"/>
              </a:xfrm>
              <a:prstGeom prst="rect">
                <a:avLst/>
              </a:prstGeom>
              <a:noFill/>
            </p:spPr>
            <p:txBody>
              <a:bodyPr wrap="square">
                <a:spAutoFit/>
              </a:bodyPr>
              <a:lstStyle/>
              <a:p>
                <a:pPr algn="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第肆部分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pic>
          <p:nvPicPr>
            <p:cNvPr id="34" name="图片 33"/>
            <p:cNvPicPr>
              <a:picLocks noChangeAspect="1"/>
            </p:cNvPicPr>
            <p:nvPr/>
          </p:nvPicPr>
          <p:blipFill rotWithShape="1">
            <a:blip r:embed="rId4" cstate="email"/>
            <a:srcRect/>
            <a:stretch>
              <a:fillRect/>
            </a:stretch>
          </p:blipFill>
          <p:spPr>
            <a:xfrm>
              <a:off x="4235450" y="802876"/>
              <a:ext cx="2047563" cy="1376634"/>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文化建设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13" name="矩形 12"/>
          <p:cNvSpPr/>
          <p:nvPr/>
        </p:nvSpPr>
        <p:spPr>
          <a:xfrm>
            <a:off x="0" y="1498600"/>
            <a:ext cx="12192000" cy="1346200"/>
          </a:xfrm>
          <a:prstGeom prst="rect">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056836" y="1694390"/>
            <a:ext cx="9804858" cy="977265"/>
          </a:xfrm>
          <a:prstGeom prst="rect">
            <a:avLst/>
          </a:prstGeom>
          <a:noFill/>
        </p:spPr>
        <p:txBody>
          <a:bodyPr wrap="square">
            <a:spAutoFit/>
          </a:bodyPr>
          <a:lstStyle/>
          <a:p>
            <a:pPr algn="l">
              <a:lnSpc>
                <a:spcPct val="120000"/>
              </a:lnSpc>
            </a:pPr>
            <a:r>
              <a:rPr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文化建设与文化工作，历来为中国共产党高度重视。党领导文化建设的成就都是巨大的，进步都是显著的。</a:t>
            </a:r>
            <a:endParaRPr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17" name="图片 16"/>
          <p:cNvPicPr>
            <a:picLocks noChangeAspect="1"/>
          </p:cNvPicPr>
          <p:nvPr/>
        </p:nvPicPr>
        <p:blipFill rotWithShape="1">
          <a:blip r:embed="rId1" cstate="email"/>
          <a:srcRect/>
          <a:stretch>
            <a:fillRect/>
          </a:stretch>
        </p:blipFill>
        <p:spPr>
          <a:xfrm>
            <a:off x="330306" y="1573460"/>
            <a:ext cx="1756351" cy="1180844"/>
          </a:xfrm>
          <a:prstGeom prst="rect">
            <a:avLst/>
          </a:prstGeom>
        </p:spPr>
      </p:pic>
      <p:sp>
        <p:nvSpPr>
          <p:cNvPr id="18" name="图文框 17"/>
          <p:cNvSpPr/>
          <p:nvPr>
            <p:custDataLst>
              <p:tags r:id="rId2"/>
            </p:custDataLst>
          </p:nvPr>
        </p:nvSpPr>
        <p:spPr>
          <a:xfrm>
            <a:off x="838630" y="3667125"/>
            <a:ext cx="3367088" cy="1984375"/>
          </a:xfrm>
          <a:prstGeom prst="frame">
            <a:avLst>
              <a:gd name="adj1" fmla="val 11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图文框 20"/>
          <p:cNvSpPr/>
          <p:nvPr>
            <p:custDataLst>
              <p:tags r:id="rId3"/>
            </p:custDataLst>
          </p:nvPr>
        </p:nvSpPr>
        <p:spPr>
          <a:xfrm>
            <a:off x="4412456" y="3667125"/>
            <a:ext cx="3367088" cy="1984375"/>
          </a:xfrm>
          <a:prstGeom prst="frame">
            <a:avLst>
              <a:gd name="adj1" fmla="val 11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图文框 21"/>
          <p:cNvSpPr/>
          <p:nvPr>
            <p:custDataLst>
              <p:tags r:id="rId4"/>
            </p:custDataLst>
          </p:nvPr>
        </p:nvSpPr>
        <p:spPr>
          <a:xfrm>
            <a:off x="7944644" y="3667125"/>
            <a:ext cx="3367088" cy="1984375"/>
          </a:xfrm>
          <a:prstGeom prst="frame">
            <a:avLst>
              <a:gd name="adj1" fmla="val 11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3" name="椭圆 22"/>
          <p:cNvSpPr/>
          <p:nvPr>
            <p:custDataLst>
              <p:tags r:id="rId5"/>
            </p:custDataLst>
          </p:nvPr>
        </p:nvSpPr>
        <p:spPr>
          <a:xfrm>
            <a:off x="1932304" y="3130127"/>
            <a:ext cx="1119016" cy="1119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4" name="椭圆 23"/>
          <p:cNvSpPr/>
          <p:nvPr>
            <p:custDataLst>
              <p:tags r:id="rId6"/>
            </p:custDataLst>
          </p:nvPr>
        </p:nvSpPr>
        <p:spPr>
          <a:xfrm>
            <a:off x="5518005" y="3130127"/>
            <a:ext cx="1119016" cy="1119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5" name="椭圆 24"/>
          <p:cNvSpPr/>
          <p:nvPr>
            <p:custDataLst>
              <p:tags r:id="rId7"/>
            </p:custDataLst>
          </p:nvPr>
        </p:nvSpPr>
        <p:spPr>
          <a:xfrm>
            <a:off x="9068680" y="3130127"/>
            <a:ext cx="1119016" cy="1119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custDataLst>
              <p:tags r:id="rId8"/>
            </p:custDataLst>
          </p:nvPr>
        </p:nvSpPr>
        <p:spPr>
          <a:xfrm>
            <a:off x="2084080" y="3310997"/>
            <a:ext cx="815464" cy="8154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9"/>
            </p:custDataLst>
          </p:nvPr>
        </p:nvSpPr>
        <p:spPr>
          <a:xfrm>
            <a:off x="5669781" y="3310997"/>
            <a:ext cx="815464" cy="8154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custDataLst>
              <p:tags r:id="rId10"/>
            </p:custDataLst>
          </p:nvPr>
        </p:nvSpPr>
        <p:spPr>
          <a:xfrm>
            <a:off x="9220456" y="3310997"/>
            <a:ext cx="815464" cy="8154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custDataLst>
              <p:tags r:id="rId11"/>
            </p:custDataLst>
          </p:nvPr>
        </p:nvSpPr>
        <p:spPr>
          <a:xfrm>
            <a:off x="980512" y="4450018"/>
            <a:ext cx="3022600" cy="1014730"/>
          </a:xfrm>
          <a:prstGeom prst="rect">
            <a:avLst/>
          </a:prstGeom>
          <a:noFill/>
        </p:spPr>
        <p:txBody>
          <a:bodyPr wrap="square">
            <a:spAutoFit/>
          </a:bodyPr>
          <a:lstStyle/>
          <a:p>
            <a:pPr algn="ctr"/>
            <a:r>
              <a:rPr lang="zh-CN" altLang="zh-CN"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新民主主义革命时期：传播革命文化、服务革命事业</a:t>
            </a:r>
            <a:endParaRPr lang="zh-CN" altLang="zh-CN"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2" name="文本框 31"/>
          <p:cNvSpPr txBox="1"/>
          <p:nvPr>
            <p:custDataLst>
              <p:tags r:id="rId12"/>
            </p:custDataLst>
          </p:nvPr>
        </p:nvSpPr>
        <p:spPr>
          <a:xfrm>
            <a:off x="4650033" y="4218243"/>
            <a:ext cx="3022600" cy="1322070"/>
          </a:xfrm>
          <a:prstGeom prst="rect">
            <a:avLst/>
          </a:prstGeom>
          <a:noFill/>
        </p:spPr>
        <p:txBody>
          <a:bodyPr wrap="square">
            <a:spAutoFit/>
          </a:bodyPr>
          <a:lstStyle/>
          <a:p>
            <a:pPr algn="ctr"/>
            <a:r>
              <a:rPr lang="zh-CN" altLang="en-US"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改革开放和社会主义现代化建设新时期：社会主义文化走向繁荣，旅游业快速发展</a:t>
            </a:r>
            <a:endParaRPr lang="zh-CN" altLang="en-US"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3" name="文本框 32"/>
          <p:cNvSpPr txBox="1"/>
          <p:nvPr>
            <p:custDataLst>
              <p:tags r:id="rId13"/>
            </p:custDataLst>
          </p:nvPr>
        </p:nvSpPr>
        <p:spPr>
          <a:xfrm>
            <a:off x="8116888" y="4171888"/>
            <a:ext cx="3022600" cy="1322070"/>
          </a:xfrm>
          <a:prstGeom prst="rect">
            <a:avLst/>
          </a:prstGeom>
          <a:noFill/>
        </p:spPr>
        <p:txBody>
          <a:bodyPr wrap="square">
            <a:spAutoFit/>
          </a:bodyPr>
          <a:lstStyle/>
          <a:p>
            <a:pPr algn="ctr"/>
            <a:r>
              <a:rPr lang="zh-CN" altLang="en-US"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中国特色社会主义新时代：文化自信更加坚定，社会主义文化强国建设迈入新阶段</a:t>
            </a:r>
            <a:endParaRPr lang="zh-CN" altLang="en-US"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5" name="文本框 34"/>
          <p:cNvSpPr txBox="1"/>
          <p:nvPr>
            <p:custDataLst>
              <p:tags r:id="rId14"/>
            </p:custDataLst>
          </p:nvPr>
        </p:nvSpPr>
        <p:spPr>
          <a:xfrm>
            <a:off x="2082818" y="3330047"/>
            <a:ext cx="806452" cy="651589"/>
          </a:xfrm>
          <a:prstGeom prst="rect">
            <a:avLst/>
          </a:prstGeom>
          <a:noFill/>
        </p:spPr>
        <p:txBody>
          <a:bodyPr wrap="square" rtlCol="0">
            <a:spAutoFit/>
          </a:bodyPr>
          <a:lstStyle/>
          <a:p>
            <a:pPr algn="ctr">
              <a:lnSpc>
                <a:spcPct val="150000"/>
              </a:lnSpc>
            </a:pPr>
            <a:r>
              <a:rPr lang="en-US" altLang="zh-CN"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01</a:t>
            </a:r>
            <a:endParaRPr lang="zh-CN" altLang="en-US"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sp>
        <p:nvSpPr>
          <p:cNvPr id="36" name="文本框 35"/>
          <p:cNvSpPr txBox="1"/>
          <p:nvPr>
            <p:custDataLst>
              <p:tags r:id="rId15"/>
            </p:custDataLst>
          </p:nvPr>
        </p:nvSpPr>
        <p:spPr>
          <a:xfrm>
            <a:off x="5678793" y="3330047"/>
            <a:ext cx="806452" cy="651589"/>
          </a:xfrm>
          <a:prstGeom prst="rect">
            <a:avLst/>
          </a:prstGeom>
          <a:noFill/>
        </p:spPr>
        <p:txBody>
          <a:bodyPr wrap="square" rtlCol="0">
            <a:spAutoFit/>
          </a:bodyPr>
          <a:lstStyle/>
          <a:p>
            <a:pPr algn="ctr">
              <a:lnSpc>
                <a:spcPct val="150000"/>
              </a:lnSpc>
            </a:pPr>
            <a:r>
              <a:rPr lang="en-US" altLang="zh-CN"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02</a:t>
            </a:r>
            <a:endParaRPr lang="zh-CN" altLang="en-US"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sp>
        <p:nvSpPr>
          <p:cNvPr id="37" name="文本框 36"/>
          <p:cNvSpPr txBox="1"/>
          <p:nvPr>
            <p:custDataLst>
              <p:tags r:id="rId16"/>
            </p:custDataLst>
          </p:nvPr>
        </p:nvSpPr>
        <p:spPr>
          <a:xfrm>
            <a:off x="9229468" y="3330047"/>
            <a:ext cx="806452" cy="651589"/>
          </a:xfrm>
          <a:prstGeom prst="rect">
            <a:avLst/>
          </a:prstGeom>
          <a:noFill/>
        </p:spPr>
        <p:txBody>
          <a:bodyPr wrap="square" rtlCol="0">
            <a:spAutoFit/>
          </a:bodyPr>
          <a:lstStyle/>
          <a:p>
            <a:pPr algn="ctr">
              <a:lnSpc>
                <a:spcPct val="150000"/>
              </a:lnSpc>
            </a:pPr>
            <a:r>
              <a:rPr lang="en-US" altLang="zh-CN"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03</a:t>
            </a:r>
            <a:endParaRPr lang="zh-CN" altLang="en-US"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pic>
        <p:nvPicPr>
          <p:cNvPr id="39" name="图片 38"/>
          <p:cNvPicPr>
            <a:picLocks noChangeAspect="1"/>
          </p:cNvPicPr>
          <p:nvPr/>
        </p:nvPicPr>
        <p:blipFill>
          <a:blip r:embed="rId17" cstate="email"/>
          <a:stretch>
            <a:fillRect/>
          </a:stretch>
        </p:blipFill>
        <p:spPr>
          <a:xfrm>
            <a:off x="0" y="5540477"/>
            <a:ext cx="12192000" cy="13175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7"/>
          <p:cNvSpPr/>
          <p:nvPr/>
        </p:nvSpPr>
        <p:spPr bwMode="auto">
          <a:xfrm>
            <a:off x="795" y="3573016"/>
            <a:ext cx="12190413" cy="3057935"/>
          </a:xfrm>
          <a:custGeom>
            <a:avLst/>
            <a:gdLst>
              <a:gd name="T0" fmla="*/ 1499 w 1499"/>
              <a:gd name="T1" fmla="*/ 222 h 376"/>
              <a:gd name="T2" fmla="*/ 786 w 1499"/>
              <a:gd name="T3" fmla="*/ 201 h 376"/>
              <a:gd name="T4" fmla="*/ 0 w 1499"/>
              <a:gd name="T5" fmla="*/ 0 h 376"/>
              <a:gd name="T6" fmla="*/ 0 w 1499"/>
              <a:gd name="T7" fmla="*/ 245 h 376"/>
              <a:gd name="T8" fmla="*/ 444 w 1499"/>
              <a:gd name="T9" fmla="*/ 346 h 376"/>
              <a:gd name="T10" fmla="*/ 843 w 1499"/>
              <a:gd name="T11" fmla="*/ 376 h 376"/>
              <a:gd name="T12" fmla="*/ 865 w 1499"/>
              <a:gd name="T13" fmla="*/ 376 h 376"/>
              <a:gd name="T14" fmla="*/ 1499 w 1499"/>
              <a:gd name="T15" fmla="*/ 291 h 376"/>
              <a:gd name="T16" fmla="*/ 1499 w 1499"/>
              <a:gd name="T17" fmla="*/ 22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76">
                <a:moveTo>
                  <a:pt x="1499" y="222"/>
                </a:moveTo>
                <a:cubicBezTo>
                  <a:pt x="1279" y="237"/>
                  <a:pt x="1034" y="231"/>
                  <a:pt x="786" y="201"/>
                </a:cubicBezTo>
                <a:cubicBezTo>
                  <a:pt x="471" y="162"/>
                  <a:pt x="200" y="90"/>
                  <a:pt x="0" y="0"/>
                </a:cubicBezTo>
                <a:cubicBezTo>
                  <a:pt x="0" y="245"/>
                  <a:pt x="0" y="245"/>
                  <a:pt x="0" y="245"/>
                </a:cubicBezTo>
                <a:cubicBezTo>
                  <a:pt x="140" y="289"/>
                  <a:pt x="289" y="323"/>
                  <a:pt x="444" y="346"/>
                </a:cubicBezTo>
                <a:cubicBezTo>
                  <a:pt x="580" y="366"/>
                  <a:pt x="713" y="375"/>
                  <a:pt x="843" y="376"/>
                </a:cubicBezTo>
                <a:cubicBezTo>
                  <a:pt x="850" y="376"/>
                  <a:pt x="858" y="376"/>
                  <a:pt x="865" y="376"/>
                </a:cubicBezTo>
                <a:cubicBezTo>
                  <a:pt x="1093" y="375"/>
                  <a:pt x="1307" y="345"/>
                  <a:pt x="1499" y="291"/>
                </a:cubicBezTo>
                <a:lnTo>
                  <a:pt x="1499" y="222"/>
                </a:lnTo>
                <a:close/>
              </a:path>
            </a:pathLst>
          </a:custGeom>
          <a:solidFill>
            <a:srgbClr val="CE3A3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Freeform 8"/>
          <p:cNvSpPr/>
          <p:nvPr/>
        </p:nvSpPr>
        <p:spPr bwMode="auto">
          <a:xfrm>
            <a:off x="795" y="5363471"/>
            <a:ext cx="12190413" cy="1494531"/>
          </a:xfrm>
          <a:custGeom>
            <a:avLst/>
            <a:gdLst>
              <a:gd name="T0" fmla="*/ 1499 w 1499"/>
              <a:gd name="T1" fmla="*/ 46 h 184"/>
              <a:gd name="T2" fmla="*/ 444 w 1499"/>
              <a:gd name="T3" fmla="*/ 101 h 184"/>
              <a:gd name="T4" fmla="*/ 0 w 1499"/>
              <a:gd name="T5" fmla="*/ 0 h 184"/>
              <a:gd name="T6" fmla="*/ 0 w 1499"/>
              <a:gd name="T7" fmla="*/ 184 h 184"/>
              <a:gd name="T8" fmla="*/ 1499 w 1499"/>
              <a:gd name="T9" fmla="*/ 184 h 184"/>
              <a:gd name="T10" fmla="*/ 1499 w 1499"/>
              <a:gd name="T11" fmla="*/ 46 h 184"/>
            </a:gdLst>
            <a:ahLst/>
            <a:cxnLst>
              <a:cxn ang="0">
                <a:pos x="T0" y="T1"/>
              </a:cxn>
              <a:cxn ang="0">
                <a:pos x="T2" y="T3"/>
              </a:cxn>
              <a:cxn ang="0">
                <a:pos x="T4" y="T5"/>
              </a:cxn>
              <a:cxn ang="0">
                <a:pos x="T6" y="T7"/>
              </a:cxn>
              <a:cxn ang="0">
                <a:pos x="T8" y="T9"/>
              </a:cxn>
              <a:cxn ang="0">
                <a:pos x="T10" y="T11"/>
              </a:cxn>
            </a:cxnLst>
            <a:rect l="0" t="0" r="r" b="b"/>
            <a:pathLst>
              <a:path w="1499" h="184">
                <a:moveTo>
                  <a:pt x="1499" y="46"/>
                </a:moveTo>
                <a:cubicBezTo>
                  <a:pt x="1192" y="133"/>
                  <a:pt x="827" y="157"/>
                  <a:pt x="444" y="101"/>
                </a:cubicBezTo>
                <a:cubicBezTo>
                  <a:pt x="289" y="78"/>
                  <a:pt x="140" y="44"/>
                  <a:pt x="0" y="0"/>
                </a:cubicBezTo>
                <a:cubicBezTo>
                  <a:pt x="0" y="184"/>
                  <a:pt x="0" y="184"/>
                  <a:pt x="0" y="184"/>
                </a:cubicBezTo>
                <a:cubicBezTo>
                  <a:pt x="1499" y="184"/>
                  <a:pt x="1499" y="184"/>
                  <a:pt x="1499" y="184"/>
                </a:cubicBezTo>
                <a:lnTo>
                  <a:pt x="1499" y="46"/>
                </a:lnTo>
                <a:close/>
              </a:path>
            </a:pathLst>
          </a:custGeom>
          <a:solidFill>
            <a:srgbClr val="FEC20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 name="圆角矩形 37"/>
          <p:cNvSpPr/>
          <p:nvPr/>
        </p:nvSpPr>
        <p:spPr>
          <a:xfrm>
            <a:off x="1169043" y="2104383"/>
            <a:ext cx="10567687" cy="3556867"/>
          </a:xfrm>
          <a:prstGeom prst="roundRect">
            <a:avLst>
              <a:gd name="adj" fmla="val 0"/>
            </a:avLst>
          </a:prstGeom>
          <a:solidFill>
            <a:srgbClr val="FFFFFF"/>
          </a:solidFill>
          <a:ln>
            <a:solidFill>
              <a:srgbClr val="CE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Rectangle 3"/>
          <p:cNvSpPr>
            <a:spLocks noChangeArrowheads="1"/>
          </p:cNvSpPr>
          <p:nvPr/>
        </p:nvSpPr>
        <p:spPr bwMode="auto">
          <a:xfrm>
            <a:off x="1169043" y="1200735"/>
            <a:ext cx="10799763"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ea typeface="微软雅黑" panose="020B0503020204020204" charset="-122"/>
              </a:defRPr>
            </a:lvl1pPr>
            <a:lvl2pPr marL="742950" indent="-285750" eaLnBrk="0" hangingPunct="0">
              <a:defRPr>
                <a:solidFill>
                  <a:schemeClr val="tx1"/>
                </a:solidFill>
                <a:latin typeface="Arial" panose="020B0604020202020204" pitchFamily="34" charset="0"/>
                <a:ea typeface="微软雅黑" panose="020B0503020204020204" charset="-122"/>
              </a:defRPr>
            </a:lvl2pPr>
            <a:lvl3pPr marL="1143000" indent="-228600" eaLnBrk="0" hangingPunct="0">
              <a:defRPr>
                <a:solidFill>
                  <a:schemeClr val="tx1"/>
                </a:solidFill>
                <a:latin typeface="Arial" panose="020B0604020202020204" pitchFamily="34" charset="0"/>
                <a:ea typeface="微软雅黑" panose="020B0503020204020204" charset="-122"/>
              </a:defRPr>
            </a:lvl3pPr>
            <a:lvl4pPr marL="1600200" indent="-228600" eaLnBrk="0" hangingPunct="0">
              <a:defRPr>
                <a:solidFill>
                  <a:schemeClr val="tx1"/>
                </a:solidFill>
                <a:latin typeface="Arial" panose="020B0604020202020204" pitchFamily="34" charset="0"/>
                <a:ea typeface="微软雅黑" panose="020B0503020204020204" charset="-122"/>
              </a:defRPr>
            </a:lvl4pPr>
            <a:lvl5pPr marL="2057400" indent="-228600" eaLnBrk="0" hangingPunct="0">
              <a:defRPr>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微软雅黑" panose="020B0503020204020204" charset="-122"/>
              </a:defRPr>
            </a:lvl9pPr>
          </a:lstStyle>
          <a:p>
            <a:pPr marL="0" marR="0" lvl="0" indent="0" algn="ctr" defTabSz="914400" rtl="0" eaLnBrk="1" fontAlgn="base" latinLnBrk="0" hangingPunct="1">
              <a:lnSpc>
                <a:spcPct val="100000"/>
              </a:lnSpc>
              <a:spcBef>
                <a:spcPct val="0"/>
              </a:spcBef>
              <a:spcAft>
                <a:spcPct val="0"/>
              </a:spcAft>
              <a:buClrTx/>
              <a:buSzPct val="100000"/>
              <a:buFontTx/>
              <a:buNone/>
              <a:defRPr/>
            </a:pPr>
            <a:endParaRPr kumimoji="0" lang="zh-CN" altLang="en-US" sz="4000" b="0" i="0" u="none" strike="noStrike" kern="1200" cap="none" spc="0" normalizeH="0" baseline="0" noProof="0" dirty="0">
              <a:ln>
                <a:noFill/>
              </a:ln>
              <a:solidFill>
                <a:srgbClr val="C4261D"/>
              </a:solidFill>
              <a:effectLst/>
              <a:uLnTx/>
              <a:uFillTx/>
              <a:latin typeface="字魂35号-经典雅黑" panose="02000000000000000000" charset="-122"/>
              <a:ea typeface="字魂35号-经典雅黑" panose="02000000000000000000" charset="-122"/>
              <a:cs typeface="+mn-cs"/>
            </a:endParaRPr>
          </a:p>
        </p:txBody>
      </p:sp>
      <p:sp>
        <p:nvSpPr>
          <p:cNvPr id="40" name="PA-102235"/>
          <p:cNvSpPr txBox="1"/>
          <p:nvPr>
            <p:custDataLst>
              <p:tags r:id="rId1"/>
            </p:custDataLst>
          </p:nvPr>
        </p:nvSpPr>
        <p:spPr>
          <a:xfrm>
            <a:off x="1169247" y="1396153"/>
            <a:ext cx="4622800" cy="828675"/>
          </a:xfrm>
          <a:prstGeom prst="rect">
            <a:avLst/>
          </a:prstGeom>
          <a:noFill/>
        </p:spPr>
        <p:txBody>
          <a:bodyPr wrap="square" lIns="91413" tIns="45706" rIns="91413" bIns="45706">
            <a:spAutoFit/>
          </a:bodyPr>
          <a:lstStyle/>
          <a:p>
            <a:pPr algn="ctr">
              <a:defRPr/>
            </a:pPr>
            <a:r>
              <a:rPr lang="zh-CN" altLang="en-US" sz="4800" b="1" dirty="0">
                <a:ln w="6350">
                  <a:noFill/>
                </a:ln>
                <a:solidFill>
                  <a:srgbClr val="BC000D"/>
                </a:solidFill>
                <a:latin typeface="字魂35号-经典雅黑" panose="02000000000000000000" charset="-122"/>
                <a:ea typeface="字魂35号-经典雅黑" panose="02000000000000000000" charset="-122"/>
              </a:rPr>
              <a:t> 前 言 </a:t>
            </a:r>
            <a:r>
              <a:rPr lang="en-US" altLang="zh-CN" sz="2400" b="1" dirty="0">
                <a:ln w="6350">
                  <a:noFill/>
                </a:ln>
                <a:solidFill>
                  <a:srgbClr val="BC000D"/>
                </a:solidFill>
                <a:latin typeface="字魂35号-经典雅黑" panose="02000000000000000000" charset="-122"/>
                <a:ea typeface="字魂35号-经典雅黑" panose="02000000000000000000" charset="-122"/>
              </a:rPr>
              <a:t>/ PREFACE</a:t>
            </a:r>
            <a:endParaRPr lang="en-US" altLang="zh-CN" sz="2400" b="1" dirty="0">
              <a:ln w="6350">
                <a:noFill/>
              </a:ln>
              <a:solidFill>
                <a:srgbClr val="BC000D"/>
              </a:solidFill>
              <a:latin typeface="字魂35号-经典雅黑" panose="02000000000000000000" charset="-122"/>
              <a:ea typeface="字魂35号-经典雅黑" panose="02000000000000000000" charset="-122"/>
            </a:endParaRPr>
          </a:p>
        </p:txBody>
      </p:sp>
      <p:sp>
        <p:nvSpPr>
          <p:cNvPr id="10" name="文本框 9"/>
          <p:cNvSpPr txBox="1"/>
          <p:nvPr/>
        </p:nvSpPr>
        <p:spPr>
          <a:xfrm>
            <a:off x="1169035" y="2104390"/>
            <a:ext cx="6646545" cy="3543300"/>
          </a:xfrm>
          <a:prstGeom prst="rect">
            <a:avLst/>
          </a:prstGeom>
          <a:noFill/>
        </p:spPr>
        <p:txBody>
          <a:bodyPr wrap="square">
            <a:spAutoFit/>
          </a:bodyPr>
          <a:lstStyle/>
          <a:p>
            <a:pPr marL="0" marR="0" indent="457200" algn="just">
              <a:lnSpc>
                <a:spcPct val="150000"/>
              </a:lnSpc>
              <a:spcBef>
                <a:spcPts val="0"/>
              </a:spcBef>
              <a:spcAft>
                <a:spcPts val="1000"/>
              </a:spcAft>
            </a:pPr>
            <a:r>
              <a:rPr lang="zh-CN" altLang="en-US"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党的十九大报告中，在论述新时代坚持和发展中国特色社会主义的基本方略时，强调“党政军民学，东西南北中，党是领导一切的。</a:t>
            </a:r>
            <a:r>
              <a:rPr lang="zh-CN" altLang="en-US"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a:t>
            </a:r>
            <a:r>
              <a:rPr lang="zh-CN" altLang="en-US"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简单地说，中国共产党在中国的领导是“全面领导”。既体现在政治和思想的引领上，也体现在党组织和党的工作的全覆盖上，体现在党组织和党员在各个方面发挥先锋模范作用上。</a:t>
            </a:r>
            <a:endParaRPr lang="zh-CN" altLang="en-US"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indent="457200" algn="just">
              <a:lnSpc>
                <a:spcPct val="150000"/>
              </a:lnSpc>
              <a:spcBef>
                <a:spcPts val="0"/>
              </a:spcBef>
              <a:spcAft>
                <a:spcPts val="0"/>
              </a:spcAft>
            </a:pPr>
            <a:r>
              <a:rPr lang="zh-CN" altLang="en-US" kern="100" dirty="0">
                <a:solidFill>
                  <a:srgbClr val="C00000"/>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坚持和加强党的全面领导，其核心和根本就是坚持党对一切工作的领导，就是坚持我们党总揽全局、协调各方的领导核心作用。</a:t>
            </a:r>
            <a:endParaRPr lang="zh-CN" altLang="en-US" kern="100" dirty="0">
              <a:solidFill>
                <a:srgbClr val="C00000"/>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34" name="图片 33"/>
          <p:cNvPicPr>
            <a:picLocks noChangeAspect="1"/>
          </p:cNvPicPr>
          <p:nvPr/>
        </p:nvPicPr>
        <p:blipFill>
          <a:blip r:embed="rId2" cstate="email"/>
          <a:stretch>
            <a:fillRect/>
          </a:stretch>
        </p:blipFill>
        <p:spPr>
          <a:xfrm>
            <a:off x="5716261" y="-8933"/>
            <a:ext cx="6475739" cy="1734025"/>
          </a:xfrm>
          <a:prstGeom prst="rect">
            <a:avLst/>
          </a:prstGeom>
        </p:spPr>
      </p:pic>
      <p:pic>
        <p:nvPicPr>
          <p:cNvPr id="2" name="图片 1" descr="QQ20240908-191643"/>
          <p:cNvPicPr>
            <a:picLocks noChangeAspect="1"/>
          </p:cNvPicPr>
          <p:nvPr/>
        </p:nvPicPr>
        <p:blipFill>
          <a:blip r:embed="rId3"/>
          <a:stretch>
            <a:fillRect/>
          </a:stretch>
        </p:blipFill>
        <p:spPr>
          <a:xfrm>
            <a:off x="7814945" y="2103755"/>
            <a:ext cx="3921760" cy="354330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 presetClass="entr" presetSubtype="4" fill="hold" grpId="0" nodeType="withEffect" p14:presetBounceEnd="22000">
                                      <p:stCondLst>
                                        <p:cond delay="0"/>
                                      </p:stCondLst>
                                      <p:iterate type="lt">
                                        <p:tmPct val="10000"/>
                                      </p:iterate>
                                      <p:childTnLst>
                                        <p:set>
                                          <p:cBhvr>
                                            <p:cTn id="12" dur="1" fill="hold">
                                              <p:stCondLst>
                                                <p:cond delay="0"/>
                                              </p:stCondLst>
                                            </p:cTn>
                                            <p:tgtEl>
                                              <p:spTgt spid="18"/>
                                            </p:tgtEl>
                                            <p:attrNameLst>
                                              <p:attrName>style.visibility</p:attrName>
                                            </p:attrNameLst>
                                          </p:cBhvr>
                                          <p:to>
                                            <p:strVal val="visible"/>
                                          </p:to>
                                        </p:set>
                                        <p:anim calcmode="lin" valueType="num" p14:bounceEnd="22000">
                                          <p:cBhvr additive="base">
                                            <p:cTn id="13" dur="500" fill="hold"/>
                                            <p:tgtEl>
                                              <p:spTgt spid="18"/>
                                            </p:tgtEl>
                                            <p:attrNameLst>
                                              <p:attrName>ppt_x</p:attrName>
                                            </p:attrNameLst>
                                          </p:cBhvr>
                                          <p:tavLst>
                                            <p:tav tm="0">
                                              <p:val>
                                                <p:strVal val="#ppt_x"/>
                                              </p:val>
                                            </p:tav>
                                            <p:tav tm="100000">
                                              <p:val>
                                                <p:strVal val="#ppt_x"/>
                                              </p:val>
                                            </p:tav>
                                          </p:tavLst>
                                        </p:anim>
                                        <p:anim calcmode="lin" valueType="num" p14:bounceEnd="22000">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1+#ppt_w/2"/>
                                              </p:val>
                                            </p:tav>
                                            <p:tav tm="100000">
                                              <p:val>
                                                <p:strVal val="#ppt_x"/>
                                              </p:val>
                                            </p:tav>
                                          </p:tavLst>
                                        </p:anim>
                                        <p:anim calcmode="lin" valueType="num">
                                          <p:cBhvr additive="base">
                                            <p:cTn id="18" dur="10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0"/>
                                </p:stCondLst>
                                <p:childTnLst>
                                  <p:par>
                                    <p:cTn id="20" presetID="42" presetClass="entr" presetSubtype="0"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38" grpId="0" bldLvl="0" animBg="1"/>
          <p:bldP spid="18" grpId="0" bldLvl="0" animBg="1"/>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 presetClass="entr" presetSubtype="4" fill="hold" grpId="0" nodeType="withEffect">
                                      <p:stCondLst>
                                        <p:cond delay="0"/>
                                      </p:stCondLst>
                                      <p:iterate type="lt">
                                        <p:tmPct val="10000"/>
                                      </p:iterate>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1+#ppt_w/2"/>
                                              </p:val>
                                            </p:tav>
                                            <p:tav tm="100000">
                                              <p:val>
                                                <p:strVal val="#ppt_x"/>
                                              </p:val>
                                            </p:tav>
                                          </p:tavLst>
                                        </p:anim>
                                        <p:anim calcmode="lin" valueType="num">
                                          <p:cBhvr additive="base">
                                            <p:cTn id="18" dur="10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0"/>
                                </p:stCondLst>
                                <p:childTnLst>
                                  <p:par>
                                    <p:cTn id="20" presetID="42" presetClass="entr" presetSubtype="0"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38" grpId="0" bldLvl="0" animBg="1"/>
          <p:bldP spid="18" grpId="0" bldLvl="0" animBg="1"/>
          <p:bldP spid="40"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文化建设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12" name="任意多边形: 形状 11"/>
          <p:cNvSpPr/>
          <p:nvPr/>
        </p:nvSpPr>
        <p:spPr>
          <a:xfrm>
            <a:off x="838550" y="1417004"/>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3" name="椭圆 12"/>
          <p:cNvSpPr/>
          <p:nvPr/>
        </p:nvSpPr>
        <p:spPr>
          <a:xfrm>
            <a:off x="1282930" y="1642859"/>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任意多边形: 形状 13"/>
          <p:cNvSpPr/>
          <p:nvPr/>
        </p:nvSpPr>
        <p:spPr>
          <a:xfrm>
            <a:off x="828390" y="3831562"/>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5" name="椭圆 14"/>
          <p:cNvSpPr/>
          <p:nvPr/>
        </p:nvSpPr>
        <p:spPr>
          <a:xfrm>
            <a:off x="1282930" y="4050432"/>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文本框 16"/>
          <p:cNvSpPr txBox="1"/>
          <p:nvPr/>
        </p:nvSpPr>
        <p:spPr>
          <a:xfrm>
            <a:off x="3438524" y="1642597"/>
            <a:ext cx="7275809" cy="1753235"/>
          </a:xfrm>
          <a:prstGeom prst="rect">
            <a:avLst/>
          </a:prstGeom>
          <a:noFill/>
        </p:spPr>
        <p:txBody>
          <a:bodyPr wrap="square">
            <a:spAutoFit/>
          </a:bodyPr>
          <a:lstStyle/>
          <a:p>
            <a:pPr marL="0" lvl="0" indent="0" algn="l" defTabSz="1289050">
              <a:lnSpc>
                <a:spcPct val="150000"/>
              </a:lnSpc>
              <a:spcBef>
                <a:spcPct val="0"/>
              </a:spcBef>
              <a:buNone/>
            </a:pPr>
            <a:r>
              <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艺术创作生产持续繁荣。舞台艺术和美术管理体制日益完善，“有规划、有项目、有资金、有组织”的创作生产格局基本形成。主题性创作演出影响广泛，《伟大征程》《奋斗吧中华儿女》《我们的四十年》等重大文艺演出唱响了主旋律、弘扬了正能量。</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文本框 18"/>
          <p:cNvSpPr txBox="1"/>
          <p:nvPr/>
        </p:nvSpPr>
        <p:spPr>
          <a:xfrm>
            <a:off x="3557269" y="4050836"/>
            <a:ext cx="7275809" cy="1753235"/>
          </a:xfrm>
          <a:prstGeom prst="rect">
            <a:avLst/>
          </a:prstGeom>
          <a:noFill/>
        </p:spPr>
        <p:txBody>
          <a:bodyPr wrap="square">
            <a:spAutoFit/>
          </a:bodyPr>
          <a:lstStyle/>
          <a:p>
            <a:pPr marL="0" lvl="0" indent="0" algn="l" defTabSz="1289050">
              <a:lnSpc>
                <a:spcPct val="150000"/>
              </a:lnSpc>
              <a:spcBef>
                <a:spcPct val="0"/>
              </a:spcBef>
              <a:buNone/>
            </a:pPr>
            <a:r>
              <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现代公共文化服务体系日趋完善。国家基本公共服务标准制定出台，人民基本文化权益保障更加有力。覆盖城乡的六级公共文化服务网络逐步健全，公共图书馆、文化馆（站）、美术馆和博物馆免费开放有序推进。“戏曲进乡村”等文化惠民项目深入实施，群众性文化活动广泛开展。</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21" name="图片 20"/>
          <p:cNvPicPr>
            <a:picLocks noChangeAspect="1"/>
          </p:cNvPicPr>
          <p:nvPr/>
        </p:nvPicPr>
        <p:blipFill>
          <a:blip r:embed="rId1" cstate="email"/>
          <a:stretch>
            <a:fillRect/>
          </a:stretch>
        </p:blipFill>
        <p:spPr>
          <a:xfrm>
            <a:off x="1714338" y="1960359"/>
            <a:ext cx="937185" cy="922541"/>
          </a:xfrm>
          <a:prstGeom prst="rect">
            <a:avLst/>
          </a:prstGeom>
        </p:spPr>
      </p:pic>
      <p:pic>
        <p:nvPicPr>
          <p:cNvPr id="22" name="图片 21"/>
          <p:cNvPicPr>
            <a:picLocks noChangeAspect="1"/>
          </p:cNvPicPr>
          <p:nvPr/>
        </p:nvPicPr>
        <p:blipFill>
          <a:blip r:embed="rId1" cstate="email"/>
          <a:stretch>
            <a:fillRect/>
          </a:stretch>
        </p:blipFill>
        <p:spPr>
          <a:xfrm>
            <a:off x="1714338" y="4442750"/>
            <a:ext cx="937185" cy="92254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文化建设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11" name="任意多边形: 形状 10"/>
          <p:cNvSpPr/>
          <p:nvPr/>
        </p:nvSpPr>
        <p:spPr>
          <a:xfrm>
            <a:off x="828390" y="1578809"/>
            <a:ext cx="10488898" cy="2846110"/>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3" name="椭圆 12"/>
          <p:cNvSpPr/>
          <p:nvPr/>
        </p:nvSpPr>
        <p:spPr>
          <a:xfrm>
            <a:off x="1282930" y="2101864"/>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7" name="图片 16"/>
          <p:cNvPicPr>
            <a:picLocks noChangeAspect="1"/>
          </p:cNvPicPr>
          <p:nvPr/>
        </p:nvPicPr>
        <p:blipFill>
          <a:blip r:embed="rId1" cstate="email"/>
          <a:stretch>
            <a:fillRect/>
          </a:stretch>
        </p:blipFill>
        <p:spPr>
          <a:xfrm>
            <a:off x="1714338" y="2506459"/>
            <a:ext cx="937185" cy="922541"/>
          </a:xfrm>
          <a:prstGeom prst="rect">
            <a:avLst/>
          </a:prstGeom>
        </p:spPr>
      </p:pic>
      <p:sp>
        <p:nvSpPr>
          <p:cNvPr id="9" name="文本框 8"/>
          <p:cNvSpPr txBox="1"/>
          <p:nvPr/>
        </p:nvSpPr>
        <p:spPr>
          <a:xfrm>
            <a:off x="3082925" y="1659890"/>
            <a:ext cx="7811135" cy="2829560"/>
          </a:xfrm>
          <a:prstGeom prst="rect">
            <a:avLst/>
          </a:prstGeom>
          <a:noFill/>
        </p:spPr>
        <p:txBody>
          <a:bodyPr wrap="square">
            <a:noAutofit/>
          </a:bodyPr>
          <a:lstStyle/>
          <a:p>
            <a:pPr>
              <a:lnSpc>
                <a:spcPct val="150000"/>
              </a:lnSpc>
            </a:pPr>
            <a:r>
              <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文化遗产保护传承弘扬成效显著。一系列重点文物保护工程、考古工程和中华古籍保护计划、中国传统工艺振兴计划等工程项目深入实施，文物、非物质文化遗产、古籍等资源家底逐步摸清，保护制度和名录体系日益完善。文化遗产资源逐步“活”起来，“考古热”“博物馆热”“非遗热”热度不减，到博物馆看展览成为社会新风尚，非遗更好融入人们生产生活，文化创意产品进入寻常百姓家，保护文化遗产正在逐步成为社会自觉。</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0" name="矩形 19"/>
          <p:cNvSpPr/>
          <p:nvPr/>
        </p:nvSpPr>
        <p:spPr>
          <a:xfrm>
            <a:off x="0" y="4829514"/>
            <a:ext cx="12192000" cy="1351933"/>
          </a:xfrm>
          <a:prstGeom prst="rect">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350645" y="5233035"/>
            <a:ext cx="10036810" cy="553085"/>
          </a:xfrm>
          <a:prstGeom prst="rect">
            <a:avLst/>
          </a:prstGeom>
          <a:noFill/>
        </p:spPr>
        <p:txBody>
          <a:bodyPr wrap="square">
            <a:spAutoFit/>
          </a:bodyPr>
          <a:lstStyle/>
          <a:p>
            <a:pPr algn="ctr">
              <a:lnSpc>
                <a:spcPct val="150000"/>
              </a:lnSpc>
              <a:spcAft>
                <a:spcPts val="0"/>
              </a:spcAft>
            </a:pPr>
            <a:r>
              <a:rPr lang="zh-CN" altLang="zh-CN" sz="20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党领导下的文化建设，发挥了推动革命与建设事业、促进经济社会全面发展的巨大作用。</a:t>
            </a:r>
            <a:endParaRPr lang="zh-CN" altLang="zh-CN" sz="20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email"/>
          <a:srcRect/>
          <a:stretch>
            <a:fillRect/>
          </a:stretch>
        </p:blipFill>
        <p:spPr>
          <a:xfrm flipH="1">
            <a:off x="-22676" y="3193143"/>
            <a:ext cx="3200400" cy="3664857"/>
          </a:xfrm>
          <a:prstGeom prst="rect">
            <a:avLst/>
          </a:prstGeom>
        </p:spPr>
      </p:pic>
      <p:pic>
        <p:nvPicPr>
          <p:cNvPr id="7" name="图片 6"/>
          <p:cNvPicPr>
            <a:picLocks noChangeAspect="1"/>
          </p:cNvPicPr>
          <p:nvPr/>
        </p:nvPicPr>
        <p:blipFill>
          <a:blip r:embed="rId2" cstate="email"/>
          <a:stretch>
            <a:fillRect/>
          </a:stretch>
        </p:blipFill>
        <p:spPr>
          <a:xfrm>
            <a:off x="0" y="2703347"/>
            <a:ext cx="12192000" cy="3887952"/>
          </a:xfrm>
          <a:prstGeom prst="rect">
            <a:avLst/>
          </a:prstGeom>
        </p:spPr>
      </p:pic>
      <p:pic>
        <p:nvPicPr>
          <p:cNvPr id="5" name="图片 4"/>
          <p:cNvPicPr>
            <a:picLocks noChangeAspect="1"/>
          </p:cNvPicPr>
          <p:nvPr/>
        </p:nvPicPr>
        <p:blipFill>
          <a:blip r:embed="rId3" cstate="email"/>
          <a:stretch>
            <a:fillRect/>
          </a:stretch>
        </p:blipFill>
        <p:spPr>
          <a:xfrm>
            <a:off x="0" y="5339571"/>
            <a:ext cx="12192000" cy="1534537"/>
          </a:xfrm>
          <a:prstGeom prst="rect">
            <a:avLst/>
          </a:prstGeom>
        </p:spPr>
      </p:pic>
      <p:sp>
        <p:nvSpPr>
          <p:cNvPr id="4" name="文本框 3"/>
          <p:cNvSpPr txBox="1"/>
          <p:nvPr/>
        </p:nvSpPr>
        <p:spPr>
          <a:xfrm>
            <a:off x="827314" y="2370439"/>
            <a:ext cx="10537372" cy="1014730"/>
          </a:xfrm>
          <a:prstGeom prst="rect">
            <a:avLst/>
          </a:prstGeom>
          <a:noFill/>
        </p:spPr>
        <p:txBody>
          <a:bodyPr wrap="square" rtlCol="0">
            <a:spAutoFit/>
          </a:bodyPr>
          <a:lstStyle/>
          <a:p>
            <a:pPr algn="ctr"/>
            <a:r>
              <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rPr>
              <a:t>社会建设</a:t>
            </a:r>
            <a:endPar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endParaRPr>
          </a:p>
        </p:txBody>
      </p:sp>
      <p:grpSp>
        <p:nvGrpSpPr>
          <p:cNvPr id="32" name="组合 31"/>
          <p:cNvGrpSpPr/>
          <p:nvPr/>
        </p:nvGrpSpPr>
        <p:grpSpPr>
          <a:xfrm>
            <a:off x="3976688" y="678091"/>
            <a:ext cx="3806824" cy="1376634"/>
            <a:chOff x="4235450" y="802876"/>
            <a:chExt cx="3806824" cy="1376634"/>
          </a:xfrm>
        </p:grpSpPr>
        <p:grpSp>
          <p:nvGrpSpPr>
            <p:cNvPr id="33" name="组合 32"/>
            <p:cNvGrpSpPr/>
            <p:nvPr/>
          </p:nvGrpSpPr>
          <p:grpSpPr>
            <a:xfrm>
              <a:off x="5451470" y="1127229"/>
              <a:ext cx="2590804" cy="727929"/>
              <a:chOff x="4660897" y="4244138"/>
              <a:chExt cx="2590804" cy="727929"/>
            </a:xfrm>
          </p:grpSpPr>
          <p:sp>
            <p:nvSpPr>
              <p:cNvPr id="35" name="矩形: 圆角 34"/>
              <p:cNvSpPr/>
              <p:nvPr/>
            </p:nvSpPr>
            <p:spPr>
              <a:xfrm>
                <a:off x="4660897" y="4244138"/>
                <a:ext cx="2590804" cy="727929"/>
              </a:xfrm>
              <a:prstGeom prst="roundRect">
                <a:avLst>
                  <a:gd name="adj" fmla="val 32989"/>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4940299" y="4346492"/>
                <a:ext cx="2032000" cy="521970"/>
              </a:xfrm>
              <a:prstGeom prst="rect">
                <a:avLst/>
              </a:prstGeom>
              <a:noFill/>
            </p:spPr>
            <p:txBody>
              <a:bodyPr wrap="square">
                <a:spAutoFit/>
              </a:bodyPr>
              <a:lstStyle/>
              <a:p>
                <a:pPr algn="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第伍部分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pic>
          <p:nvPicPr>
            <p:cNvPr id="34" name="图片 33"/>
            <p:cNvPicPr>
              <a:picLocks noChangeAspect="1"/>
            </p:cNvPicPr>
            <p:nvPr/>
          </p:nvPicPr>
          <p:blipFill rotWithShape="1">
            <a:blip r:embed="rId4" cstate="email"/>
            <a:srcRect/>
            <a:stretch>
              <a:fillRect/>
            </a:stretch>
          </p:blipFill>
          <p:spPr>
            <a:xfrm>
              <a:off x="4235450" y="802876"/>
              <a:ext cx="2047563" cy="1376634"/>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伍</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90125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社会建设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9" name="文本框 8"/>
          <p:cNvSpPr txBox="1"/>
          <p:nvPr/>
        </p:nvSpPr>
        <p:spPr>
          <a:xfrm>
            <a:off x="3209925" y="3429000"/>
            <a:ext cx="8410575" cy="1337945"/>
          </a:xfrm>
          <a:prstGeom prst="rect">
            <a:avLst/>
          </a:prstGeom>
          <a:noFill/>
        </p:spPr>
        <p:txBody>
          <a:bodyPr wrap="square">
            <a:spAutoFit/>
          </a:bodyPr>
          <a:lstStyle/>
          <a:p>
            <a:pPr>
              <a:lnSpc>
                <a:spcPct val="150000"/>
              </a:lnSpc>
            </a:pPr>
            <a:r>
              <a:rPr lang="zh-CN" altLang="zh-CN" kern="0" dirty="0">
                <a:solidFill>
                  <a:srgbClr val="2B2B2B"/>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中国共产党高度重视民生改善和社会保障，推动建立了世界上规模最大的社会保障体系。这一体系包括基本医疗保险和基本养老保险，覆盖了全国13.6亿人和近10亿人，为人民创造美好生活提供了坚实基础 </a:t>
            </a:r>
            <a:endParaRPr lang="zh-CN" altLang="zh-CN" kern="0" dirty="0">
              <a:solidFill>
                <a:srgbClr val="2B2B2B"/>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8" name="图片 17"/>
          <p:cNvPicPr>
            <a:picLocks noChangeAspect="1"/>
          </p:cNvPicPr>
          <p:nvPr/>
        </p:nvPicPr>
        <p:blipFill rotWithShape="1">
          <a:blip r:embed="rId1" cstate="email"/>
          <a:srcRect b="8292"/>
          <a:stretch>
            <a:fillRect/>
          </a:stretch>
        </p:blipFill>
        <p:spPr>
          <a:xfrm flipH="1">
            <a:off x="-75443" y="1591019"/>
            <a:ext cx="2971041" cy="5266981"/>
          </a:xfrm>
          <a:prstGeom prst="rect">
            <a:avLst/>
          </a:prstGeom>
        </p:spPr>
      </p:pic>
      <p:sp>
        <p:nvSpPr>
          <p:cNvPr id="20" name="文本框 19"/>
          <p:cNvSpPr txBox="1"/>
          <p:nvPr/>
        </p:nvSpPr>
        <p:spPr>
          <a:xfrm>
            <a:off x="3295650" y="2582046"/>
            <a:ext cx="6134100" cy="521970"/>
          </a:xfrm>
          <a:prstGeom prst="rect">
            <a:avLst/>
          </a:prstGeom>
          <a:noFill/>
        </p:spPr>
        <p:txBody>
          <a:bodyPr wrap="square">
            <a:spAutoFit/>
          </a:bodyPr>
          <a:lstStyle/>
          <a:p>
            <a:r>
              <a:rPr lang="zh-CN" altLang="zh-CN" sz="2800" kern="0" dirty="0">
                <a:solidFill>
                  <a:srgbClr val="2B2B2B"/>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　</a:t>
            </a:r>
            <a:r>
              <a:rPr lang="zh-CN" altLang="zh-CN" sz="2800" kern="0" dirty="0">
                <a:solidFill>
                  <a:srgbClr val="FF0000"/>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社会保障体系的建设</a:t>
            </a:r>
            <a:endParaRPr lang="zh-CN" altLang="zh-CN" sz="2800" kern="0" dirty="0">
              <a:solidFill>
                <a:srgbClr val="FF0000"/>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cxnSp>
        <p:nvCxnSpPr>
          <p:cNvPr id="22" name="直接连接符 21"/>
          <p:cNvCxnSpPr/>
          <p:nvPr/>
        </p:nvCxnSpPr>
        <p:spPr>
          <a:xfrm>
            <a:off x="3295650" y="3224629"/>
            <a:ext cx="8067675" cy="0"/>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2" cstate="email"/>
          <a:stretch>
            <a:fillRect/>
          </a:stretch>
        </p:blipFill>
        <p:spPr>
          <a:xfrm flipH="1">
            <a:off x="9829305" y="1647723"/>
            <a:ext cx="1655397" cy="107960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图文框 22"/>
          <p:cNvSpPr/>
          <p:nvPr/>
        </p:nvSpPr>
        <p:spPr>
          <a:xfrm>
            <a:off x="838630" y="1549310"/>
            <a:ext cx="10478658" cy="1906310"/>
          </a:xfrm>
          <a:prstGeom prst="frame">
            <a:avLst>
              <a:gd name="adj1" fmla="val 11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useBgFill="1">
        <p:nvSpPr>
          <p:cNvPr id="24" name="矩形 23"/>
          <p:cNvSpPr/>
          <p:nvPr/>
        </p:nvSpPr>
        <p:spPr>
          <a:xfrm>
            <a:off x="1160894" y="1363907"/>
            <a:ext cx="3477093" cy="3708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伍</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90125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社会建设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grpSp>
        <p:nvGrpSpPr>
          <p:cNvPr id="22" name="组合 21"/>
          <p:cNvGrpSpPr/>
          <p:nvPr/>
        </p:nvGrpSpPr>
        <p:grpSpPr>
          <a:xfrm>
            <a:off x="1443577" y="1300964"/>
            <a:ext cx="2911726" cy="543594"/>
            <a:chOff x="844209" y="1378526"/>
            <a:chExt cx="3435350" cy="641350"/>
          </a:xfrm>
        </p:grpSpPr>
        <p:grpSp>
          <p:nvGrpSpPr>
            <p:cNvPr id="17" name="组合 16"/>
            <p:cNvGrpSpPr/>
            <p:nvPr/>
          </p:nvGrpSpPr>
          <p:grpSpPr>
            <a:xfrm>
              <a:off x="844209" y="1378526"/>
              <a:ext cx="3435350" cy="641350"/>
              <a:chOff x="844209" y="1365126"/>
              <a:chExt cx="3435350" cy="641350"/>
            </a:xfrm>
          </p:grpSpPr>
          <p:sp>
            <p:nvSpPr>
              <p:cNvPr id="12" name="椭圆 11"/>
              <p:cNvSpPr/>
              <p:nvPr/>
            </p:nvSpPr>
            <p:spPr>
              <a:xfrm>
                <a:off x="844209" y="1365126"/>
                <a:ext cx="641350" cy="6413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 name="椭圆 12"/>
              <p:cNvSpPr/>
              <p:nvPr/>
            </p:nvSpPr>
            <p:spPr>
              <a:xfrm>
                <a:off x="1542709" y="1365126"/>
                <a:ext cx="641350" cy="6413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4" name="椭圆 13"/>
              <p:cNvSpPr/>
              <p:nvPr/>
            </p:nvSpPr>
            <p:spPr>
              <a:xfrm>
                <a:off x="2241209" y="1365126"/>
                <a:ext cx="641350" cy="6413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5" name="椭圆 14"/>
              <p:cNvSpPr/>
              <p:nvPr/>
            </p:nvSpPr>
            <p:spPr>
              <a:xfrm>
                <a:off x="2939709" y="1365126"/>
                <a:ext cx="641350" cy="6413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6" name="椭圆 15"/>
              <p:cNvSpPr/>
              <p:nvPr/>
            </p:nvSpPr>
            <p:spPr>
              <a:xfrm>
                <a:off x="3638209" y="1365126"/>
                <a:ext cx="641350" cy="6413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19" name="文本框 18"/>
            <p:cNvSpPr txBox="1"/>
            <p:nvPr/>
          </p:nvSpPr>
          <p:spPr>
            <a:xfrm>
              <a:off x="903185" y="1437591"/>
              <a:ext cx="3306866" cy="543165"/>
            </a:xfrm>
            <a:prstGeom prst="rect">
              <a:avLst/>
            </a:prstGeom>
            <a:noFill/>
          </p:spPr>
          <p:txBody>
            <a:bodyPr wrap="square">
              <a:spAutoFit/>
            </a:bodyPr>
            <a:lstStyle/>
            <a:p>
              <a:pPr algn="dist"/>
              <a:r>
                <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教育</a:t>
              </a:r>
              <a:r>
                <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政策：</a:t>
              </a:r>
              <a:endPar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sp>
        <p:nvSpPr>
          <p:cNvPr id="21" name="文本框 20"/>
          <p:cNvSpPr txBox="1"/>
          <p:nvPr/>
        </p:nvSpPr>
        <p:spPr>
          <a:xfrm>
            <a:off x="1210921" y="2029961"/>
            <a:ext cx="9479076" cy="1529715"/>
          </a:xfrm>
          <a:prstGeom prst="rect">
            <a:avLst/>
          </a:prstGeom>
          <a:noFill/>
        </p:spPr>
        <p:txBody>
          <a:bodyPr wrap="square">
            <a:spAutoFit/>
          </a:bodyPr>
          <a:lstStyle/>
          <a:p>
            <a:pPr algn="just">
              <a:lnSpc>
                <a:spcPct val="130000"/>
              </a:lnSpc>
            </a:pPr>
            <a:r>
              <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党和政府致力于建设高质量教育体系，推动义务教育优质均衡发展和城乡一体化，优化教育资源配置，强化学前教育和特殊教育普惠发展，同时推进职业教育、高等教育、继续教育协同创新 </a:t>
            </a:r>
            <a:endPar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gn="just">
              <a:lnSpc>
                <a:spcPct val="130000"/>
              </a:lnSpc>
            </a:pPr>
            <a:r>
              <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endParaRPr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5" name="图文框 24"/>
          <p:cNvSpPr/>
          <p:nvPr/>
        </p:nvSpPr>
        <p:spPr>
          <a:xfrm>
            <a:off x="838630" y="4108040"/>
            <a:ext cx="10478658" cy="1906310"/>
          </a:xfrm>
          <a:prstGeom prst="frame">
            <a:avLst>
              <a:gd name="adj1" fmla="val 11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useBgFill="1">
        <p:nvSpPr>
          <p:cNvPr id="26" name="矩形 25"/>
          <p:cNvSpPr/>
          <p:nvPr/>
        </p:nvSpPr>
        <p:spPr>
          <a:xfrm>
            <a:off x="1160894" y="3922637"/>
            <a:ext cx="3477093" cy="3708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443577" y="3859694"/>
            <a:ext cx="2911726" cy="543594"/>
            <a:chOff x="844209" y="1378526"/>
            <a:chExt cx="3435350" cy="641350"/>
          </a:xfrm>
        </p:grpSpPr>
        <p:grpSp>
          <p:nvGrpSpPr>
            <p:cNvPr id="28" name="组合 27"/>
            <p:cNvGrpSpPr/>
            <p:nvPr/>
          </p:nvGrpSpPr>
          <p:grpSpPr>
            <a:xfrm>
              <a:off x="844209" y="1378526"/>
              <a:ext cx="3435350" cy="641350"/>
              <a:chOff x="844209" y="1365126"/>
              <a:chExt cx="3435350" cy="641350"/>
            </a:xfrm>
          </p:grpSpPr>
          <p:sp>
            <p:nvSpPr>
              <p:cNvPr id="30" name="椭圆 29"/>
              <p:cNvSpPr/>
              <p:nvPr/>
            </p:nvSpPr>
            <p:spPr>
              <a:xfrm>
                <a:off x="844209" y="1365126"/>
                <a:ext cx="641350" cy="6413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1" name="椭圆 30"/>
              <p:cNvSpPr/>
              <p:nvPr/>
            </p:nvSpPr>
            <p:spPr>
              <a:xfrm>
                <a:off x="1542709" y="1365126"/>
                <a:ext cx="641350" cy="6413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2" name="椭圆 31"/>
              <p:cNvSpPr/>
              <p:nvPr/>
            </p:nvSpPr>
            <p:spPr>
              <a:xfrm>
                <a:off x="2241209" y="1365126"/>
                <a:ext cx="641350" cy="6413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3" name="椭圆 32"/>
              <p:cNvSpPr/>
              <p:nvPr/>
            </p:nvSpPr>
            <p:spPr>
              <a:xfrm>
                <a:off x="2939709" y="1365126"/>
                <a:ext cx="641350" cy="6413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4" name="椭圆 33"/>
              <p:cNvSpPr/>
              <p:nvPr/>
            </p:nvSpPr>
            <p:spPr>
              <a:xfrm>
                <a:off x="3638209" y="1365126"/>
                <a:ext cx="641350" cy="6413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29" name="文本框 28"/>
            <p:cNvSpPr txBox="1"/>
            <p:nvPr/>
          </p:nvSpPr>
          <p:spPr>
            <a:xfrm>
              <a:off x="903185" y="1437591"/>
              <a:ext cx="3306866" cy="543165"/>
            </a:xfrm>
            <a:prstGeom prst="rect">
              <a:avLst/>
            </a:prstGeom>
            <a:noFill/>
          </p:spPr>
          <p:txBody>
            <a:bodyPr wrap="square">
              <a:spAutoFit/>
            </a:bodyPr>
            <a:lstStyle/>
            <a:p>
              <a:pPr algn="dist"/>
              <a:r>
                <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健康与</a:t>
              </a:r>
              <a:r>
                <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卫生</a:t>
              </a:r>
              <a:endPar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sp>
        <p:nvSpPr>
          <p:cNvPr id="35" name="文本框 34"/>
          <p:cNvSpPr txBox="1"/>
          <p:nvPr/>
        </p:nvSpPr>
        <p:spPr>
          <a:xfrm>
            <a:off x="1210921" y="4627680"/>
            <a:ext cx="9479076" cy="810260"/>
          </a:xfrm>
          <a:prstGeom prst="rect">
            <a:avLst/>
          </a:prstGeom>
          <a:noFill/>
        </p:spPr>
        <p:txBody>
          <a:bodyPr wrap="square">
            <a:spAutoFit/>
          </a:bodyPr>
          <a:lstStyle/>
          <a:p>
            <a:pPr algn="just">
              <a:lnSpc>
                <a:spcPct val="130000"/>
              </a:lnSpc>
            </a:pPr>
            <a:r>
              <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中国共产党推动建立和完善公共卫生体系，提高医疗服务质量，加强疾病预防控制，保障人民健康。</a:t>
            </a:r>
            <a:endParaRPr lang="en-US"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叁</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sp>
        <p:nvSpPr>
          <p:cNvPr id="11" name="文本框 10"/>
          <p:cNvSpPr txBox="1"/>
          <p:nvPr/>
        </p:nvSpPr>
        <p:spPr>
          <a:xfrm>
            <a:off x="4312289" y="2876954"/>
            <a:ext cx="7184745" cy="2957092"/>
          </a:xfrm>
          <a:prstGeom prst="rect">
            <a:avLst/>
          </a:prstGeom>
          <a:noFill/>
        </p:spPr>
        <p:txBody>
          <a:bodyPr wrap="square">
            <a:spAutoFit/>
          </a:bodyPr>
          <a:lstStyle/>
          <a:p>
            <a:pPr algn="just">
              <a:lnSpc>
                <a:spcPct val="150000"/>
              </a:lnSpc>
            </a:pPr>
            <a:r>
              <a:rPr lang="zh-CN" altLang="en-US" dirty="0">
                <a:ea typeface="阿里巴巴普惠体 R" panose="00020600040101010101" pitchFamily="18" charset="-122"/>
              </a:rPr>
              <a:t>习近平总书记指出：“面对新型冠状病毒感染的肺炎疫情加快蔓延的严重形势，必须加强党中央集中统一领导。”在以习近平同志为核心的党中央坚强领导下，各级党组织带领广大党员和人民群众团结一心、众志成城，充分发扬统揽全局、选贤任能、正风肃纪、舆论引导和动员群众的作用，形成医疗救治科学、隔离防控有效、物资保障充分、舆论引导得力、各方协调有序的良好局面，为打赢这场重大疫情防控阻击战提供了坚强的领导力量和政治保证。</a:t>
            </a:r>
            <a:endParaRPr lang="zh-CN" altLang="en-US" dirty="0">
              <a:ea typeface="阿里巴巴普惠体 R" panose="00020600040101010101" pitchFamily="18" charset="-122"/>
            </a:endParaRPr>
          </a:p>
        </p:txBody>
      </p:sp>
      <p:sp>
        <p:nvSpPr>
          <p:cNvPr id="12" name="矩形: 圆角 11"/>
          <p:cNvSpPr/>
          <p:nvPr/>
        </p:nvSpPr>
        <p:spPr>
          <a:xfrm>
            <a:off x="892620" y="4259766"/>
            <a:ext cx="2878605" cy="1066800"/>
          </a:xfrm>
          <a:prstGeom prst="roundRect">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99168" y="4524703"/>
            <a:ext cx="3065508" cy="584775"/>
          </a:xfrm>
          <a:prstGeom prst="rect">
            <a:avLst/>
          </a:prstGeom>
          <a:noFill/>
        </p:spPr>
        <p:txBody>
          <a:bodyPr wrap="square">
            <a:spAutoFit/>
          </a:bodyPr>
          <a:lstStyle/>
          <a:p>
            <a:pPr algn="ctr"/>
            <a:r>
              <a:rPr lang="zh-CN" altLang="en-US" sz="32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疫情防控</a:t>
            </a:r>
            <a:endParaRPr lang="zh-CN" altLang="en-US" sz="32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16" name="图片 15"/>
          <p:cNvPicPr>
            <a:picLocks noChangeAspect="1"/>
          </p:cNvPicPr>
          <p:nvPr/>
        </p:nvPicPr>
        <p:blipFill rotWithShape="1">
          <a:blip r:embed="rId1" cstate="email"/>
          <a:srcRect/>
          <a:stretch>
            <a:fillRect/>
          </a:stretch>
        </p:blipFill>
        <p:spPr>
          <a:xfrm>
            <a:off x="694965" y="1531168"/>
            <a:ext cx="3522890" cy="2547362"/>
          </a:xfrm>
          <a:prstGeom prst="rect">
            <a:avLst/>
          </a:prstGeom>
        </p:spPr>
      </p:pic>
      <p:sp>
        <p:nvSpPr>
          <p:cNvPr id="18" name="文本框 17"/>
          <p:cNvSpPr txBox="1"/>
          <p:nvPr/>
        </p:nvSpPr>
        <p:spPr>
          <a:xfrm>
            <a:off x="5673512" y="1816022"/>
            <a:ext cx="5917955" cy="1384995"/>
          </a:xfrm>
          <a:prstGeom prst="rect">
            <a:avLst/>
          </a:prstGeom>
          <a:noFill/>
        </p:spPr>
        <p:txBody>
          <a:bodyPr wrap="square">
            <a:spAutoFit/>
          </a:bodyPr>
          <a:lstStyle/>
          <a:p>
            <a:r>
              <a:rPr lang="zh-CN" altLang="en-US" sz="2800" dirty="0">
                <a:solidFill>
                  <a:srgbClr val="333333"/>
                </a:solidFill>
                <a:latin typeface="微软雅黑" panose="020B0503020204020204" charset="-122"/>
                <a:ea typeface="微软雅黑" panose="020B0503020204020204" charset="-122"/>
              </a:rPr>
              <a:t>党的全面领导是战胜疫情的根本保证</a:t>
            </a:r>
            <a:endParaRPr lang="zh-CN" altLang="en-US" sz="2800" dirty="0">
              <a:solidFill>
                <a:srgbClr val="333333"/>
              </a:solidFill>
              <a:latin typeface="微软雅黑" panose="020B0503020204020204" charset="-122"/>
              <a:ea typeface="微软雅黑" panose="020B0503020204020204" charset="-122"/>
            </a:endParaRPr>
          </a:p>
          <a:p>
            <a:endParaRPr lang="zh-CN" altLang="en-US" sz="2800" b="0" i="0" dirty="0">
              <a:solidFill>
                <a:srgbClr val="333333"/>
              </a:solidFill>
              <a:effectLst/>
              <a:latin typeface="微软雅黑" panose="020B0503020204020204" charset="-122"/>
              <a:ea typeface="微软雅黑" panose="020B0503020204020204" charset="-122"/>
            </a:endParaRPr>
          </a:p>
          <a:p>
            <a:endParaRPr lang="zh-CN" altLang="en-US" sz="28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27" name="图片 26"/>
          <p:cNvPicPr>
            <a:picLocks noChangeAspect="1"/>
          </p:cNvPicPr>
          <p:nvPr/>
        </p:nvPicPr>
        <p:blipFill>
          <a:blip r:embed="rId2" cstate="email"/>
          <a:stretch>
            <a:fillRect/>
          </a:stretch>
        </p:blipFill>
        <p:spPr>
          <a:xfrm>
            <a:off x="3771225" y="1531434"/>
            <a:ext cx="1902288" cy="1066800"/>
          </a:xfrm>
          <a:prstGeom prst="rect">
            <a:avLst/>
          </a:prstGeom>
        </p:spPr>
      </p:pic>
      <p:cxnSp>
        <p:nvCxnSpPr>
          <p:cNvPr id="29" name="直接连接符 28"/>
          <p:cNvCxnSpPr/>
          <p:nvPr/>
        </p:nvCxnSpPr>
        <p:spPr>
          <a:xfrm>
            <a:off x="4312289" y="2598234"/>
            <a:ext cx="7184745" cy="0"/>
          </a:xfrm>
          <a:prstGeom prst="line">
            <a:avLst/>
          </a:prstGeom>
          <a:ln w="254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210921" y="255585"/>
            <a:ext cx="9012579" cy="460375"/>
          </a:xfrm>
          <a:prstGeom prst="rect">
            <a:avLst/>
          </a:prstGeom>
          <a:noFill/>
        </p:spPr>
        <p:txBody>
          <a:bodyPr wrap="square">
            <a:spAutoFit/>
          </a:bodyPr>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社会建设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sp>
        <p:nvSpPr>
          <p:cNvPr id="12" name="任意多边形: 形状 11"/>
          <p:cNvSpPr/>
          <p:nvPr/>
        </p:nvSpPr>
        <p:spPr>
          <a:xfrm>
            <a:off x="828390" y="1423989"/>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4" name="任意多边形: 形状 13"/>
          <p:cNvSpPr/>
          <p:nvPr/>
        </p:nvSpPr>
        <p:spPr>
          <a:xfrm>
            <a:off x="828390" y="3831562"/>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5" name="椭圆 14"/>
          <p:cNvSpPr/>
          <p:nvPr/>
        </p:nvSpPr>
        <p:spPr>
          <a:xfrm>
            <a:off x="1282930" y="4050432"/>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a:p>
        </p:txBody>
      </p:sp>
      <p:sp>
        <p:nvSpPr>
          <p:cNvPr id="17" name="文本框 16"/>
          <p:cNvSpPr txBox="1"/>
          <p:nvPr/>
        </p:nvSpPr>
        <p:spPr>
          <a:xfrm>
            <a:off x="3442329" y="1543942"/>
            <a:ext cx="7749132" cy="1906484"/>
          </a:xfrm>
          <a:prstGeom prst="rect">
            <a:avLst/>
          </a:prstGeom>
          <a:noFill/>
        </p:spPr>
        <p:txBody>
          <a:bodyPr wrap="square">
            <a:spAutoFit/>
          </a:bodyPr>
          <a:lstStyle/>
          <a:p>
            <a:pPr marL="0" lvl="0" indent="0" algn="l" defTabSz="1289050">
              <a:lnSpc>
                <a:spcPct val="150000"/>
              </a:lnSpc>
              <a:spcBef>
                <a:spcPct val="0"/>
              </a:spcBef>
              <a:buNone/>
            </a:pPr>
            <a:r>
              <a:rPr lang="zh-CN" altLang="en-US" sz="1600" dirty="0">
                <a:solidFill>
                  <a:srgbClr val="000000"/>
                </a:solidFill>
                <a:latin typeface="PingFang SC" panose="020B0400000000000000" pitchFamily="34" charset="-122"/>
                <a:ea typeface="PingFang SC" panose="020B0400000000000000" pitchFamily="34" charset="-122"/>
              </a:rPr>
              <a:t>在中国这样一个</a:t>
            </a:r>
            <a:r>
              <a:rPr lang="en-US" altLang="zh-CN" sz="1600" dirty="0">
                <a:solidFill>
                  <a:srgbClr val="000000"/>
                </a:solidFill>
                <a:latin typeface="PingFang SC" panose="020B0400000000000000" pitchFamily="34" charset="-122"/>
                <a:ea typeface="PingFang SC" panose="020B0400000000000000" pitchFamily="34" charset="-122"/>
              </a:rPr>
              <a:t>14</a:t>
            </a:r>
            <a:r>
              <a:rPr lang="zh-CN" altLang="en-US" sz="1600" dirty="0">
                <a:solidFill>
                  <a:srgbClr val="000000"/>
                </a:solidFill>
                <a:latin typeface="PingFang SC" panose="020B0400000000000000" pitchFamily="34" charset="-122"/>
                <a:ea typeface="PingFang SC" panose="020B0400000000000000" pitchFamily="34" charset="-122"/>
              </a:rPr>
              <a:t>亿人口的大国进行一场全国性的重大疫情防控阻击战，必须要有强有力的领导力量，才能有效避免工作中的管理混乱、顾此失彼。而能够担当这一重任的领导力量，只有中国共产党。党发挥着总揽全局、协调各方的不可替代作用。党中央集中统一领导，能够发挥我们党集中力量办大事的制度优势，调动全国其它区域的医护人员和医疗物资支援重点区域，将有限的人力物力用到抗击疫情战斗最前线。</a:t>
            </a:r>
            <a:endParaRPr lang="zh-CN" altLang="zh-CN" sz="1600" dirty="0">
              <a:solidFill>
                <a:srgbClr val="000000"/>
              </a:solidFill>
              <a:latin typeface="PingFang SC" panose="020B0400000000000000" pitchFamily="34" charset="-122"/>
              <a:ea typeface="PingFang SC" panose="020B0400000000000000" pitchFamily="34" charset="-122"/>
            </a:endParaRPr>
          </a:p>
        </p:txBody>
      </p:sp>
      <p:sp>
        <p:nvSpPr>
          <p:cNvPr id="19" name="文本框 18"/>
          <p:cNvSpPr txBox="1"/>
          <p:nvPr/>
        </p:nvSpPr>
        <p:spPr>
          <a:xfrm>
            <a:off x="3442329" y="3974203"/>
            <a:ext cx="7749133" cy="1895519"/>
          </a:xfrm>
          <a:prstGeom prst="rect">
            <a:avLst/>
          </a:prstGeom>
          <a:noFill/>
        </p:spPr>
        <p:txBody>
          <a:bodyPr wrap="square">
            <a:spAutoFit/>
          </a:bodyPr>
          <a:lstStyle/>
          <a:p>
            <a:pPr marL="0" lvl="0" indent="0" algn="l" defTabSz="1289050">
              <a:lnSpc>
                <a:spcPct val="150000"/>
              </a:lnSpc>
              <a:spcBef>
                <a:spcPct val="0"/>
              </a:spcBef>
              <a:buNone/>
            </a:pPr>
            <a:r>
              <a:rPr lang="zh-CN" altLang="en-US" sz="1600" dirty="0">
                <a:solidFill>
                  <a:srgbClr val="000000"/>
                </a:solidFill>
                <a:latin typeface="PingFang SC" panose="020B0400000000000000" pitchFamily="34" charset="-122"/>
                <a:ea typeface="PingFang SC" panose="020B0400000000000000" pitchFamily="34" charset="-122"/>
              </a:rPr>
              <a:t>疫情防控工作中，人是开展各项工作的主体，用人导向直接关系到疫情防控工作的成败。各级党政领导干部是疫情防控工作的决策者和指挥者，是打赢疫情防控阻击战的决定性因素，是人民群众生命安全的第一责任人。因此，在重大疫情防控的特殊时期，应当履行好党管干部的重要职能，按照战时标准和战时程序 “调兵遣将”，该提的提、该奖的奖，该撤的撤、该换的换。</a:t>
            </a:r>
            <a:endParaRPr lang="zh-CN" altLang="zh-CN" sz="1600" dirty="0">
              <a:solidFill>
                <a:srgbClr val="000000"/>
              </a:solidFill>
              <a:latin typeface="PingFang SC" panose="020B0400000000000000" pitchFamily="34" charset="-122"/>
              <a:ea typeface="PingFang SC" panose="020B0400000000000000" pitchFamily="34" charset="-122"/>
            </a:endParaRPr>
          </a:p>
        </p:txBody>
      </p:sp>
      <p:pic>
        <p:nvPicPr>
          <p:cNvPr id="22" name="图片 21"/>
          <p:cNvPicPr>
            <a:picLocks noChangeAspect="1"/>
          </p:cNvPicPr>
          <p:nvPr/>
        </p:nvPicPr>
        <p:blipFill>
          <a:blip r:embed="rId1" cstate="email"/>
          <a:stretch>
            <a:fillRect/>
          </a:stretch>
        </p:blipFill>
        <p:spPr>
          <a:xfrm>
            <a:off x="1714338" y="4442750"/>
            <a:ext cx="937185" cy="922541"/>
          </a:xfrm>
          <a:prstGeom prst="rect">
            <a:avLst/>
          </a:prstGeom>
        </p:spPr>
      </p:pic>
      <p:sp>
        <p:nvSpPr>
          <p:cNvPr id="8" name="椭圆 7"/>
          <p:cNvSpPr/>
          <p:nvPr/>
        </p:nvSpPr>
        <p:spPr>
          <a:xfrm>
            <a:off x="1210921" y="1629000"/>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a:p>
        </p:txBody>
      </p:sp>
      <p:pic>
        <p:nvPicPr>
          <p:cNvPr id="9" name="图片 8"/>
          <p:cNvPicPr>
            <a:picLocks noChangeAspect="1"/>
          </p:cNvPicPr>
          <p:nvPr/>
        </p:nvPicPr>
        <p:blipFill>
          <a:blip r:embed="rId1" cstate="email"/>
          <a:stretch>
            <a:fillRect/>
          </a:stretch>
        </p:blipFill>
        <p:spPr>
          <a:xfrm>
            <a:off x="1642329" y="2021318"/>
            <a:ext cx="937185" cy="922541"/>
          </a:xfrm>
          <a:prstGeom prst="rect">
            <a:avLst/>
          </a:prstGeom>
        </p:spPr>
      </p:pic>
      <p:sp>
        <p:nvSpPr>
          <p:cNvPr id="6" name="文本框 5"/>
          <p:cNvSpPr txBox="1"/>
          <p:nvPr/>
        </p:nvSpPr>
        <p:spPr>
          <a:xfrm>
            <a:off x="1210921" y="255585"/>
            <a:ext cx="90125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社会建设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sp>
        <p:nvSpPr>
          <p:cNvPr id="12" name="任意多边形: 形状 11"/>
          <p:cNvSpPr/>
          <p:nvPr/>
        </p:nvSpPr>
        <p:spPr>
          <a:xfrm>
            <a:off x="828390" y="1423989"/>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4" name="任意多边形: 形状 13"/>
          <p:cNvSpPr/>
          <p:nvPr/>
        </p:nvSpPr>
        <p:spPr>
          <a:xfrm>
            <a:off x="828390" y="3831562"/>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5" name="椭圆 14"/>
          <p:cNvSpPr/>
          <p:nvPr/>
        </p:nvSpPr>
        <p:spPr>
          <a:xfrm>
            <a:off x="1282930" y="4050432"/>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a:p>
        </p:txBody>
      </p:sp>
      <p:sp>
        <p:nvSpPr>
          <p:cNvPr id="17" name="文本框 16"/>
          <p:cNvSpPr txBox="1"/>
          <p:nvPr/>
        </p:nvSpPr>
        <p:spPr>
          <a:xfrm>
            <a:off x="3442329" y="1543942"/>
            <a:ext cx="7749132" cy="1903919"/>
          </a:xfrm>
          <a:prstGeom prst="rect">
            <a:avLst/>
          </a:prstGeom>
          <a:noFill/>
        </p:spPr>
        <p:txBody>
          <a:bodyPr wrap="square">
            <a:spAutoFit/>
          </a:bodyPr>
          <a:lstStyle/>
          <a:p>
            <a:pPr marL="0" lvl="0" indent="0" algn="l" defTabSz="1289050">
              <a:lnSpc>
                <a:spcPct val="150000"/>
              </a:lnSpc>
              <a:spcBef>
                <a:spcPct val="0"/>
              </a:spcBef>
              <a:buNone/>
            </a:pPr>
            <a:r>
              <a:rPr lang="zh-CN" altLang="en-US" sz="1600" dirty="0">
                <a:solidFill>
                  <a:srgbClr val="000000"/>
                </a:solidFill>
                <a:latin typeface="PingFang SC" panose="020B0400000000000000" pitchFamily="34" charset="-122"/>
                <a:ea typeface="PingFang SC" panose="020B0400000000000000" pitchFamily="34" charset="-122"/>
              </a:rPr>
              <a:t>重大疫情防控是一种特殊形式的战争，需要坚强的领导和严密的组织，参与疫情阻击战的各级领导干部和各类工作人员必须按照战时标准严守纪律、听从指挥、敢于担当，形成合力。习近平总书记指出，“遵守党的政治纪律，最核心的，就是坚持党的领导”，党的纪检机关和国家监察机关在疫情防控工作中应发挥好对各级党员干部及其他公职人员履职尽责情况的检查监督作用。</a:t>
            </a:r>
            <a:endParaRPr lang="zh-CN" altLang="zh-CN" sz="1600" dirty="0">
              <a:solidFill>
                <a:srgbClr val="000000"/>
              </a:solidFill>
              <a:latin typeface="PingFang SC" panose="020B0400000000000000" pitchFamily="34" charset="-122"/>
              <a:ea typeface="PingFang SC" panose="020B0400000000000000" pitchFamily="34" charset="-122"/>
            </a:endParaRPr>
          </a:p>
        </p:txBody>
      </p:sp>
      <p:sp>
        <p:nvSpPr>
          <p:cNvPr id="19" name="文本框 18"/>
          <p:cNvSpPr txBox="1"/>
          <p:nvPr/>
        </p:nvSpPr>
        <p:spPr>
          <a:xfrm>
            <a:off x="3442329" y="3974203"/>
            <a:ext cx="7749133" cy="1534587"/>
          </a:xfrm>
          <a:prstGeom prst="rect">
            <a:avLst/>
          </a:prstGeom>
          <a:noFill/>
        </p:spPr>
        <p:txBody>
          <a:bodyPr wrap="square">
            <a:spAutoFit/>
          </a:bodyPr>
          <a:lstStyle/>
          <a:p>
            <a:pPr marL="0" lvl="0" indent="0" algn="l" defTabSz="1289050">
              <a:lnSpc>
                <a:spcPct val="150000"/>
              </a:lnSpc>
              <a:spcBef>
                <a:spcPct val="0"/>
              </a:spcBef>
              <a:buNone/>
            </a:pPr>
            <a:r>
              <a:rPr lang="zh-CN" altLang="en-US" sz="1600" dirty="0">
                <a:solidFill>
                  <a:srgbClr val="000000"/>
                </a:solidFill>
                <a:latin typeface="PingFang SC" panose="020B0400000000000000" pitchFamily="34" charset="-122"/>
                <a:ea typeface="PingFang SC" panose="020B0400000000000000" pitchFamily="34" charset="-122"/>
              </a:rPr>
              <a:t>重大疫情期间，各种信息通过即时资讯网络铺天盖地涌向公众，鱼龙混杂、泥沙俱下，对疫情期间社会思想稳定构成严峻挑战。在疫情防控工作中，应注重发挥我们党长期开展思想宣传的优良传统和工作优势，科学做好社会舆论引导，营造团结一心、积极向上的社会舆论氛围，为维护社会稳定、打赢疫情防控阻击战提供思想保证。</a:t>
            </a:r>
            <a:endParaRPr lang="zh-CN" altLang="zh-CN" sz="1600" dirty="0">
              <a:solidFill>
                <a:srgbClr val="000000"/>
              </a:solidFill>
              <a:latin typeface="PingFang SC" panose="020B0400000000000000" pitchFamily="34" charset="-122"/>
              <a:ea typeface="PingFang SC" panose="020B0400000000000000" pitchFamily="34" charset="-122"/>
            </a:endParaRPr>
          </a:p>
        </p:txBody>
      </p:sp>
      <p:pic>
        <p:nvPicPr>
          <p:cNvPr id="22" name="图片 21"/>
          <p:cNvPicPr>
            <a:picLocks noChangeAspect="1"/>
          </p:cNvPicPr>
          <p:nvPr/>
        </p:nvPicPr>
        <p:blipFill>
          <a:blip r:embed="rId1" cstate="email"/>
          <a:stretch>
            <a:fillRect/>
          </a:stretch>
        </p:blipFill>
        <p:spPr>
          <a:xfrm>
            <a:off x="1714338" y="4442750"/>
            <a:ext cx="937185" cy="922541"/>
          </a:xfrm>
          <a:prstGeom prst="rect">
            <a:avLst/>
          </a:prstGeom>
        </p:spPr>
      </p:pic>
      <p:sp>
        <p:nvSpPr>
          <p:cNvPr id="8" name="椭圆 7"/>
          <p:cNvSpPr/>
          <p:nvPr/>
        </p:nvSpPr>
        <p:spPr>
          <a:xfrm>
            <a:off x="1210921" y="1629000"/>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a:p>
        </p:txBody>
      </p:sp>
      <p:pic>
        <p:nvPicPr>
          <p:cNvPr id="9" name="图片 8"/>
          <p:cNvPicPr>
            <a:picLocks noChangeAspect="1"/>
          </p:cNvPicPr>
          <p:nvPr/>
        </p:nvPicPr>
        <p:blipFill>
          <a:blip r:embed="rId1" cstate="email"/>
          <a:stretch>
            <a:fillRect/>
          </a:stretch>
        </p:blipFill>
        <p:spPr>
          <a:xfrm>
            <a:off x="1642329" y="2021318"/>
            <a:ext cx="937185" cy="922541"/>
          </a:xfrm>
          <a:prstGeom prst="rect">
            <a:avLst/>
          </a:prstGeom>
        </p:spPr>
      </p:pic>
      <p:sp>
        <p:nvSpPr>
          <p:cNvPr id="6" name="文本框 5"/>
          <p:cNvSpPr txBox="1"/>
          <p:nvPr/>
        </p:nvSpPr>
        <p:spPr>
          <a:xfrm>
            <a:off x="1210921" y="255585"/>
            <a:ext cx="90125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社会建设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email"/>
          <a:srcRect/>
          <a:stretch>
            <a:fillRect/>
          </a:stretch>
        </p:blipFill>
        <p:spPr>
          <a:xfrm flipH="1">
            <a:off x="-22676" y="3193143"/>
            <a:ext cx="3200400" cy="3664857"/>
          </a:xfrm>
          <a:prstGeom prst="rect">
            <a:avLst/>
          </a:prstGeom>
        </p:spPr>
      </p:pic>
      <p:pic>
        <p:nvPicPr>
          <p:cNvPr id="7" name="图片 6"/>
          <p:cNvPicPr>
            <a:picLocks noChangeAspect="1"/>
          </p:cNvPicPr>
          <p:nvPr/>
        </p:nvPicPr>
        <p:blipFill>
          <a:blip r:embed="rId2" cstate="email"/>
          <a:stretch>
            <a:fillRect/>
          </a:stretch>
        </p:blipFill>
        <p:spPr>
          <a:xfrm>
            <a:off x="0" y="2703347"/>
            <a:ext cx="12192000" cy="3887952"/>
          </a:xfrm>
          <a:prstGeom prst="rect">
            <a:avLst/>
          </a:prstGeom>
        </p:spPr>
      </p:pic>
      <p:pic>
        <p:nvPicPr>
          <p:cNvPr id="5" name="图片 4"/>
          <p:cNvPicPr>
            <a:picLocks noChangeAspect="1"/>
          </p:cNvPicPr>
          <p:nvPr/>
        </p:nvPicPr>
        <p:blipFill>
          <a:blip r:embed="rId3" cstate="email"/>
          <a:stretch>
            <a:fillRect/>
          </a:stretch>
        </p:blipFill>
        <p:spPr>
          <a:xfrm>
            <a:off x="0" y="5339571"/>
            <a:ext cx="12192000" cy="1534537"/>
          </a:xfrm>
          <a:prstGeom prst="rect">
            <a:avLst/>
          </a:prstGeom>
        </p:spPr>
      </p:pic>
      <p:sp>
        <p:nvSpPr>
          <p:cNvPr id="4" name="文本框 3"/>
          <p:cNvSpPr txBox="1"/>
          <p:nvPr/>
        </p:nvSpPr>
        <p:spPr>
          <a:xfrm>
            <a:off x="827314" y="2370439"/>
            <a:ext cx="10537372" cy="1014730"/>
          </a:xfrm>
          <a:prstGeom prst="rect">
            <a:avLst/>
          </a:prstGeom>
          <a:noFill/>
        </p:spPr>
        <p:txBody>
          <a:bodyPr wrap="square" rtlCol="0">
            <a:spAutoFit/>
          </a:bodyPr>
          <a:lstStyle/>
          <a:p>
            <a:pPr algn="ctr"/>
            <a:r>
              <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rPr>
              <a:t>生态文明</a:t>
            </a:r>
            <a:r>
              <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rPr>
              <a:t>建设</a:t>
            </a:r>
            <a:endPar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endParaRPr>
          </a:p>
        </p:txBody>
      </p:sp>
      <p:grpSp>
        <p:nvGrpSpPr>
          <p:cNvPr id="32" name="组合 31"/>
          <p:cNvGrpSpPr/>
          <p:nvPr/>
        </p:nvGrpSpPr>
        <p:grpSpPr>
          <a:xfrm>
            <a:off x="3976688" y="678091"/>
            <a:ext cx="3806824" cy="1376634"/>
            <a:chOff x="4235450" y="802876"/>
            <a:chExt cx="3806824" cy="1376634"/>
          </a:xfrm>
        </p:grpSpPr>
        <p:grpSp>
          <p:nvGrpSpPr>
            <p:cNvPr id="33" name="组合 32"/>
            <p:cNvGrpSpPr/>
            <p:nvPr/>
          </p:nvGrpSpPr>
          <p:grpSpPr>
            <a:xfrm>
              <a:off x="5451470" y="1127229"/>
              <a:ext cx="2590804" cy="727929"/>
              <a:chOff x="4660897" y="4244138"/>
              <a:chExt cx="2590804" cy="727929"/>
            </a:xfrm>
          </p:grpSpPr>
          <p:sp>
            <p:nvSpPr>
              <p:cNvPr id="35" name="矩形: 圆角 34"/>
              <p:cNvSpPr/>
              <p:nvPr/>
            </p:nvSpPr>
            <p:spPr>
              <a:xfrm>
                <a:off x="4660897" y="4244138"/>
                <a:ext cx="2590804" cy="727929"/>
              </a:xfrm>
              <a:prstGeom prst="roundRect">
                <a:avLst>
                  <a:gd name="adj" fmla="val 32989"/>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4940299" y="4346492"/>
                <a:ext cx="2032000" cy="521970"/>
              </a:xfrm>
              <a:prstGeom prst="rect">
                <a:avLst/>
              </a:prstGeom>
              <a:noFill/>
            </p:spPr>
            <p:txBody>
              <a:bodyPr wrap="square">
                <a:spAutoFit/>
              </a:bodyPr>
              <a:lstStyle/>
              <a:p>
                <a:pPr algn="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第</a:t>
                </a: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sym typeface="+mn-ea"/>
                  </a:rPr>
                  <a:t>陆</a:t>
                </a: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部分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pic>
          <p:nvPicPr>
            <p:cNvPr id="34" name="图片 33"/>
            <p:cNvPicPr>
              <a:picLocks noChangeAspect="1"/>
            </p:cNvPicPr>
            <p:nvPr/>
          </p:nvPicPr>
          <p:blipFill rotWithShape="1">
            <a:blip r:embed="rId4" cstate="email"/>
            <a:srcRect/>
            <a:stretch>
              <a:fillRect/>
            </a:stretch>
          </p:blipFill>
          <p:spPr>
            <a:xfrm>
              <a:off x="4235450" y="802876"/>
              <a:ext cx="2047563" cy="1376634"/>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39"/>
          <p:cNvSpPr/>
          <p:nvPr/>
        </p:nvSpPr>
        <p:spPr>
          <a:xfrm>
            <a:off x="8849158" y="3638747"/>
            <a:ext cx="2748482" cy="2096744"/>
          </a:xfrm>
          <a:prstGeom prst="roundRect">
            <a:avLst>
              <a:gd name="adj" fmla="val 13033"/>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838630" y="3760981"/>
            <a:ext cx="1852613" cy="1852613"/>
          </a:xfrm>
          <a:prstGeom prst="ellipse">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90125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生态文明</a:t>
              </a: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9" name="矩形 8"/>
          <p:cNvSpPr/>
          <p:nvPr/>
        </p:nvSpPr>
        <p:spPr>
          <a:xfrm>
            <a:off x="0" y="1715135"/>
            <a:ext cx="12192000" cy="1346200"/>
          </a:xfrm>
          <a:prstGeom prst="rect">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62175" y="1694180"/>
            <a:ext cx="9890760" cy="1420495"/>
          </a:xfrm>
          <a:prstGeom prst="rect">
            <a:avLst/>
          </a:prstGeom>
          <a:noFill/>
        </p:spPr>
        <p:txBody>
          <a:bodyPr wrap="square">
            <a:spAutoFit/>
          </a:bodyPr>
          <a:lstStyle/>
          <a:p>
            <a:pPr algn="l">
              <a:lnSpc>
                <a:spcPct val="120000"/>
              </a:lnSpc>
            </a:pPr>
            <a:r>
              <a:rPr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生态文明建设是关系中华民族永续发展的根本大计。习近平总书记在庆祝中国共产党成立100周年大会上强调，坚持人与自然和谐共生，协同推进人民富裕、国家强盛、中国美丽。</a:t>
            </a:r>
            <a:endParaRPr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13" name="图片 12"/>
          <p:cNvPicPr>
            <a:picLocks noChangeAspect="1"/>
          </p:cNvPicPr>
          <p:nvPr/>
        </p:nvPicPr>
        <p:blipFill rotWithShape="1">
          <a:blip r:embed="rId1" cstate="email"/>
          <a:srcRect/>
          <a:stretch>
            <a:fillRect/>
          </a:stretch>
        </p:blipFill>
        <p:spPr>
          <a:xfrm>
            <a:off x="285856" y="1708715"/>
            <a:ext cx="1756351" cy="1180844"/>
          </a:xfrm>
          <a:prstGeom prst="rect">
            <a:avLst/>
          </a:prstGeom>
        </p:spPr>
      </p:pic>
      <p:sp>
        <p:nvSpPr>
          <p:cNvPr id="26" name="空心弧 25"/>
          <p:cNvSpPr/>
          <p:nvPr/>
        </p:nvSpPr>
        <p:spPr>
          <a:xfrm>
            <a:off x="0" y="2888858"/>
            <a:ext cx="3596860" cy="3596860"/>
          </a:xfrm>
          <a:prstGeom prst="blockArc">
            <a:avLst>
              <a:gd name="adj1" fmla="val 18900000"/>
              <a:gd name="adj2" fmla="val 2700000"/>
              <a:gd name="adj3" fmla="val 601"/>
            </a:avLst>
          </a:prstGeom>
          <a:solidFill>
            <a:srgbClr val="C00000"/>
          </a:solidFill>
          <a:ln>
            <a:no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任意多边形: 形状 26"/>
          <p:cNvSpPr/>
          <p:nvPr/>
        </p:nvSpPr>
        <p:spPr>
          <a:xfrm>
            <a:off x="3472815" y="3706495"/>
            <a:ext cx="5122545" cy="885825"/>
          </a:xfrm>
          <a:custGeom>
            <a:avLst/>
            <a:gdLst>
              <a:gd name="connsiteX0" fmla="*/ 0 w 8166593"/>
              <a:gd name="connsiteY0" fmla="*/ 158919 h 953492"/>
              <a:gd name="connsiteX1" fmla="*/ 158919 w 8166593"/>
              <a:gd name="connsiteY1" fmla="*/ 0 h 953492"/>
              <a:gd name="connsiteX2" fmla="*/ 8007674 w 8166593"/>
              <a:gd name="connsiteY2" fmla="*/ 0 h 953492"/>
              <a:gd name="connsiteX3" fmla="*/ 8166593 w 8166593"/>
              <a:gd name="connsiteY3" fmla="*/ 158919 h 953492"/>
              <a:gd name="connsiteX4" fmla="*/ 8166593 w 8166593"/>
              <a:gd name="connsiteY4" fmla="*/ 794573 h 953492"/>
              <a:gd name="connsiteX5" fmla="*/ 8007674 w 8166593"/>
              <a:gd name="connsiteY5" fmla="*/ 953492 h 953492"/>
              <a:gd name="connsiteX6" fmla="*/ 158919 w 8166593"/>
              <a:gd name="connsiteY6" fmla="*/ 953492 h 953492"/>
              <a:gd name="connsiteX7" fmla="*/ 0 w 8166593"/>
              <a:gd name="connsiteY7" fmla="*/ 794573 h 953492"/>
              <a:gd name="connsiteX8" fmla="*/ 0 w 8166593"/>
              <a:gd name="connsiteY8" fmla="*/ 158919 h 953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593" h="953492">
                <a:moveTo>
                  <a:pt x="0" y="158919"/>
                </a:moveTo>
                <a:cubicBezTo>
                  <a:pt x="0" y="71150"/>
                  <a:pt x="71150" y="0"/>
                  <a:pt x="158919" y="0"/>
                </a:cubicBezTo>
                <a:lnTo>
                  <a:pt x="8007674" y="0"/>
                </a:lnTo>
                <a:cubicBezTo>
                  <a:pt x="8095443" y="0"/>
                  <a:pt x="8166593" y="71150"/>
                  <a:pt x="8166593" y="158919"/>
                </a:cubicBezTo>
                <a:lnTo>
                  <a:pt x="8166593" y="794573"/>
                </a:lnTo>
                <a:cubicBezTo>
                  <a:pt x="8166593" y="882342"/>
                  <a:pt x="8095443" y="953492"/>
                  <a:pt x="8007674" y="953492"/>
                </a:cubicBezTo>
                <a:lnTo>
                  <a:pt x="158919" y="953492"/>
                </a:lnTo>
                <a:cubicBezTo>
                  <a:pt x="71150" y="953492"/>
                  <a:pt x="0" y="882342"/>
                  <a:pt x="0" y="794573"/>
                </a:cubicBezTo>
                <a:lnTo>
                  <a:pt x="0" y="158919"/>
                </a:lnTo>
                <a:close/>
              </a:path>
            </a:pathLst>
          </a:custGeom>
          <a:solidFill>
            <a:schemeClr val="accent2">
              <a:lumMod val="20000"/>
              <a:lumOff val="80000"/>
            </a:schemeClr>
          </a:solidFill>
          <a:ln w="2540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51583" tIns="148146" rIns="148146" bIns="148146" numCol="1" spcCol="1270" anchor="ctr" anchorCtr="0">
            <a:noAutofit/>
          </a:bodyPr>
          <a:lstStyle/>
          <a:p>
            <a:pPr marL="0" lvl="0" indent="0" algn="l" defTabSz="1778000">
              <a:lnSpc>
                <a:spcPct val="90000"/>
              </a:lnSpc>
              <a:spcBef>
                <a:spcPct val="0"/>
              </a:spcBef>
              <a:spcAft>
                <a:spcPct val="35000"/>
              </a:spcAft>
              <a:buNone/>
            </a:pPr>
            <a:endParaRPr lang="zh-CN" sz="4000" kern="1200" dirty="0"/>
          </a:p>
        </p:txBody>
      </p:sp>
      <p:sp>
        <p:nvSpPr>
          <p:cNvPr id="28" name="椭圆 27"/>
          <p:cNvSpPr/>
          <p:nvPr/>
        </p:nvSpPr>
        <p:spPr>
          <a:xfrm>
            <a:off x="2996466" y="3639085"/>
            <a:ext cx="952814" cy="952814"/>
          </a:xfrm>
          <a:prstGeom prst="ellipse">
            <a:avLst/>
          </a:prstGeom>
          <a:solidFill>
            <a:srgbClr val="C00000"/>
          </a:solidFill>
          <a:ln w="50800">
            <a:solidFill>
              <a:srgbClr val="F9F3F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9" name="任意多边形: 形状 28"/>
          <p:cNvSpPr/>
          <p:nvPr/>
        </p:nvSpPr>
        <p:spPr>
          <a:xfrm>
            <a:off x="3472873" y="4849903"/>
            <a:ext cx="5122269" cy="818358"/>
          </a:xfrm>
          <a:custGeom>
            <a:avLst/>
            <a:gdLst>
              <a:gd name="connsiteX0" fmla="*/ 0 w 8166593"/>
              <a:gd name="connsiteY0" fmla="*/ 158919 h 953492"/>
              <a:gd name="connsiteX1" fmla="*/ 158919 w 8166593"/>
              <a:gd name="connsiteY1" fmla="*/ 0 h 953492"/>
              <a:gd name="connsiteX2" fmla="*/ 8007674 w 8166593"/>
              <a:gd name="connsiteY2" fmla="*/ 0 h 953492"/>
              <a:gd name="connsiteX3" fmla="*/ 8166593 w 8166593"/>
              <a:gd name="connsiteY3" fmla="*/ 158919 h 953492"/>
              <a:gd name="connsiteX4" fmla="*/ 8166593 w 8166593"/>
              <a:gd name="connsiteY4" fmla="*/ 794573 h 953492"/>
              <a:gd name="connsiteX5" fmla="*/ 8007674 w 8166593"/>
              <a:gd name="connsiteY5" fmla="*/ 953492 h 953492"/>
              <a:gd name="connsiteX6" fmla="*/ 158919 w 8166593"/>
              <a:gd name="connsiteY6" fmla="*/ 953492 h 953492"/>
              <a:gd name="connsiteX7" fmla="*/ 0 w 8166593"/>
              <a:gd name="connsiteY7" fmla="*/ 794573 h 953492"/>
              <a:gd name="connsiteX8" fmla="*/ 0 w 8166593"/>
              <a:gd name="connsiteY8" fmla="*/ 158919 h 953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593" h="953492">
                <a:moveTo>
                  <a:pt x="0" y="158919"/>
                </a:moveTo>
                <a:cubicBezTo>
                  <a:pt x="0" y="71150"/>
                  <a:pt x="71150" y="0"/>
                  <a:pt x="158919" y="0"/>
                </a:cubicBezTo>
                <a:lnTo>
                  <a:pt x="8007674" y="0"/>
                </a:lnTo>
                <a:cubicBezTo>
                  <a:pt x="8095443" y="0"/>
                  <a:pt x="8166593" y="71150"/>
                  <a:pt x="8166593" y="158919"/>
                </a:cubicBezTo>
                <a:lnTo>
                  <a:pt x="8166593" y="794573"/>
                </a:lnTo>
                <a:cubicBezTo>
                  <a:pt x="8166593" y="882342"/>
                  <a:pt x="8095443" y="953492"/>
                  <a:pt x="8007674" y="953492"/>
                </a:cubicBezTo>
                <a:lnTo>
                  <a:pt x="158919" y="953492"/>
                </a:lnTo>
                <a:cubicBezTo>
                  <a:pt x="71150" y="953492"/>
                  <a:pt x="0" y="882342"/>
                  <a:pt x="0" y="794573"/>
                </a:cubicBezTo>
                <a:lnTo>
                  <a:pt x="0" y="158919"/>
                </a:lnTo>
                <a:close/>
              </a:path>
            </a:pathLst>
          </a:custGeom>
          <a:solidFill>
            <a:schemeClr val="accent2">
              <a:lumMod val="20000"/>
              <a:lumOff val="80000"/>
            </a:schemeClr>
          </a:solidFill>
          <a:ln w="2540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51583" tIns="148146" rIns="148146" bIns="148146" numCol="1" spcCol="1270" anchor="ctr" anchorCtr="0">
            <a:noAutofit/>
          </a:bodyPr>
          <a:lstStyle/>
          <a:p>
            <a:pPr marL="0" lvl="0" indent="0" algn="l" defTabSz="1778000">
              <a:lnSpc>
                <a:spcPct val="90000"/>
              </a:lnSpc>
              <a:spcBef>
                <a:spcPct val="0"/>
              </a:spcBef>
              <a:spcAft>
                <a:spcPct val="35000"/>
              </a:spcAft>
              <a:buNone/>
            </a:pPr>
            <a:endParaRPr lang="zh-CN" sz="4000" kern="1200" dirty="0"/>
          </a:p>
        </p:txBody>
      </p:sp>
      <p:sp>
        <p:nvSpPr>
          <p:cNvPr id="30" name="椭圆 29"/>
          <p:cNvSpPr/>
          <p:nvPr/>
        </p:nvSpPr>
        <p:spPr>
          <a:xfrm>
            <a:off x="2996466" y="4782676"/>
            <a:ext cx="952814" cy="952814"/>
          </a:xfrm>
          <a:prstGeom prst="ellipse">
            <a:avLst/>
          </a:prstGeom>
          <a:solidFill>
            <a:srgbClr val="C00000"/>
          </a:solidFill>
          <a:ln w="50800">
            <a:solidFill>
              <a:srgbClr val="F9F3F1"/>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0" name="文本框 19"/>
          <p:cNvSpPr txBox="1"/>
          <p:nvPr/>
        </p:nvSpPr>
        <p:spPr>
          <a:xfrm>
            <a:off x="838518" y="4488284"/>
            <a:ext cx="1725837" cy="398780"/>
          </a:xfrm>
          <a:prstGeom prst="rect">
            <a:avLst/>
          </a:prstGeom>
          <a:noFill/>
        </p:spPr>
        <p:txBody>
          <a:bodyPr wrap="square">
            <a:spAutoFit/>
          </a:bodyPr>
          <a:lstStyle/>
          <a:p>
            <a:pPr lvl="0" algn="ctr"/>
            <a:r>
              <a:rPr lang="zh-CN" altLang="zh-CN" sz="20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生态</a:t>
            </a:r>
            <a:r>
              <a:rPr lang="zh-CN" altLang="zh-CN" sz="20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文明建设</a:t>
            </a:r>
            <a:endParaRPr lang="zh-CN" altLang="zh-CN" sz="20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2" name="文本框 21"/>
          <p:cNvSpPr txBox="1"/>
          <p:nvPr/>
        </p:nvSpPr>
        <p:spPr>
          <a:xfrm>
            <a:off x="4119880" y="4852670"/>
            <a:ext cx="4268470" cy="922020"/>
          </a:xfrm>
          <a:prstGeom prst="rect">
            <a:avLst/>
          </a:prstGeom>
          <a:noFill/>
        </p:spPr>
        <p:txBody>
          <a:bodyPr wrap="square">
            <a:spAutoFit/>
          </a:bodyPr>
          <a:lstStyle/>
          <a:p>
            <a:pPr lvl="0"/>
            <a:r>
              <a:rPr lang="zh-CN"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进入新世纪，党中央提出树立和落实科学发展观、建设资源节约型环境友好型社会等新思想新举措</a:t>
            </a:r>
            <a:endParaRPr lang="zh-CN"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24" name="文本框 23"/>
          <p:cNvSpPr txBox="1"/>
          <p:nvPr/>
        </p:nvSpPr>
        <p:spPr>
          <a:xfrm>
            <a:off x="4119880" y="3706495"/>
            <a:ext cx="4361180" cy="922020"/>
          </a:xfrm>
          <a:prstGeom prst="rect">
            <a:avLst/>
          </a:prstGeom>
          <a:noFill/>
        </p:spPr>
        <p:txBody>
          <a:bodyPr wrap="square">
            <a:spAutoFit/>
          </a:bodyPr>
          <a:lstStyle/>
          <a:p>
            <a:pPr lvl="0"/>
            <a:r>
              <a:rPr lang="zh-CN"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　1992年联合国环境与发展大会后，我国接轨国际、立足国情，将可持续发展确立为国家战略，</a:t>
            </a:r>
            <a:endParaRPr lang="zh-CN" altLang="zh-CN"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3" name="文本框 32"/>
          <p:cNvSpPr txBox="1"/>
          <p:nvPr/>
        </p:nvSpPr>
        <p:spPr>
          <a:xfrm>
            <a:off x="9100628" y="4166706"/>
            <a:ext cx="2252742" cy="1198880"/>
          </a:xfrm>
          <a:prstGeom prst="rect">
            <a:avLst/>
          </a:prstGeom>
          <a:noFill/>
        </p:spPr>
        <p:txBody>
          <a:bodyPr vert="horz" wrap="square">
            <a:spAutoFit/>
          </a:bodyPr>
          <a:lstStyle/>
          <a:p>
            <a:pPr algn="ctr"/>
            <a:r>
              <a:rPr lang="zh-CN" altLang="zh-CN" sz="24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中华民族永续发展的根本大计</a:t>
            </a:r>
            <a:endParaRPr lang="zh-CN" altLang="zh-CN" sz="24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5" name="文本框 34"/>
          <p:cNvSpPr txBox="1"/>
          <p:nvPr/>
        </p:nvSpPr>
        <p:spPr>
          <a:xfrm>
            <a:off x="3044424" y="3706313"/>
            <a:ext cx="806452" cy="651589"/>
          </a:xfrm>
          <a:prstGeom prst="rect">
            <a:avLst/>
          </a:prstGeom>
          <a:noFill/>
        </p:spPr>
        <p:txBody>
          <a:bodyPr wrap="square" rtlCol="0">
            <a:spAutoFit/>
          </a:bodyPr>
          <a:lstStyle/>
          <a:p>
            <a:pPr algn="ctr">
              <a:lnSpc>
                <a:spcPct val="150000"/>
              </a:lnSpc>
            </a:pPr>
            <a:r>
              <a:rPr lang="en-US" altLang="zh-CN"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01</a:t>
            </a:r>
            <a:endParaRPr lang="zh-CN" altLang="en-US"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sp>
        <p:nvSpPr>
          <p:cNvPr id="38" name="文本框 37"/>
          <p:cNvSpPr txBox="1"/>
          <p:nvPr/>
        </p:nvSpPr>
        <p:spPr>
          <a:xfrm>
            <a:off x="3044424" y="4852699"/>
            <a:ext cx="806452" cy="651589"/>
          </a:xfrm>
          <a:prstGeom prst="rect">
            <a:avLst/>
          </a:prstGeom>
          <a:noFill/>
        </p:spPr>
        <p:txBody>
          <a:bodyPr wrap="square" rtlCol="0">
            <a:spAutoFit/>
          </a:bodyPr>
          <a:lstStyle/>
          <a:p>
            <a:pPr algn="ctr">
              <a:lnSpc>
                <a:spcPct val="150000"/>
              </a:lnSpc>
            </a:pPr>
            <a:r>
              <a:rPr lang="en-US" altLang="zh-CN"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02</a:t>
            </a:r>
            <a:endParaRPr lang="zh-CN" altLang="en-US"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9" name="矩形: 圆角 8"/>
          <p:cNvSpPr/>
          <p:nvPr/>
        </p:nvSpPr>
        <p:spPr>
          <a:xfrm>
            <a:off x="839789" y="1390650"/>
            <a:ext cx="10477499" cy="4305300"/>
          </a:xfrm>
          <a:prstGeom prst="roundRect">
            <a:avLst>
              <a:gd name="adj" fmla="val 3083"/>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71906" y="1390552"/>
            <a:ext cx="9445624" cy="4425950"/>
          </a:xfrm>
          <a:prstGeom prst="rect">
            <a:avLst/>
          </a:prstGeom>
          <a:noFill/>
        </p:spPr>
        <p:txBody>
          <a:bodyPr wrap="square">
            <a:spAutoFit/>
          </a:bodyPr>
          <a:lstStyle/>
          <a:p>
            <a:pPr indent="266700" algn="just">
              <a:lnSpc>
                <a:spcPct val="125000"/>
              </a:lnSpc>
              <a:spcBef>
                <a:spcPts val="0"/>
              </a:spcBef>
              <a:spcAft>
                <a:spcPts val="1000"/>
              </a:spcAft>
            </a:pPr>
            <a:r>
              <a:rPr lang="zh-CN"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党的十八大以来，以习近平同志为核心的党中央采取一系列重大举措，党的领导制度体系不断完善，党的领导方式更加科学，全党思想上更加统一、政治上更加团结、行动上更加一致，党的领导得到全面加强。这些举措包括：</a:t>
            </a:r>
            <a:endParaRPr lang="zh-CN"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indent="266700" algn="just">
              <a:lnSpc>
                <a:spcPct val="125000"/>
              </a:lnSpc>
              <a:spcBef>
                <a:spcPts val="0"/>
              </a:spcBef>
              <a:spcAft>
                <a:spcPts val="1000"/>
              </a:spcAft>
            </a:pPr>
            <a:r>
              <a:rPr lang="en-US"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1.</a:t>
            </a:r>
            <a:r>
              <a:rPr lang="zh-CN"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通过关于新形势下党内政治生活的若干准则，党中央出台中央政治局加强和维护党中央集中统一领导的若干规定。推动营造风清气正的良好政治生态。</a:t>
            </a:r>
            <a:endParaRPr lang="zh-CN"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indent="266700" algn="just">
              <a:lnSpc>
                <a:spcPct val="125000"/>
              </a:lnSpc>
              <a:spcBef>
                <a:spcPts val="0"/>
              </a:spcBef>
              <a:spcAft>
                <a:spcPts val="1000"/>
              </a:spcAft>
            </a:pPr>
            <a:r>
              <a:rPr lang="en-US"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2.　党健全党的领导制度体系，完善党领导人大、政府、政协、监察机关、审判机关、检察机关、武装力量、人民团体、企事业单位、基层群众性自治组织、社会组织等制度，确保党在各种组织中发挥领导作用。　</a:t>
            </a:r>
            <a:endParaRPr lang="en-US"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indent="266700" algn="just">
              <a:lnSpc>
                <a:spcPct val="125000"/>
              </a:lnSpc>
              <a:spcBef>
                <a:spcPts val="0"/>
              </a:spcBef>
              <a:spcAft>
                <a:spcPts val="1000"/>
              </a:spcAft>
            </a:pPr>
            <a:r>
              <a:rPr lang="en-US"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3.党坚持民主集中制，建立健全党对重大工作的领导体制，强化党中央决策议事协调机构职能作用，完善推动党中央重大决策落实机制</a:t>
            </a:r>
            <a:r>
              <a:rPr lang="zh-CN" altLang="en-US"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，强化政治监督，深化政治巡视。</a:t>
            </a:r>
            <a:endParaRPr lang="zh-CN" altLang="en-US"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indent="266700" algn="just">
              <a:lnSpc>
                <a:spcPct val="125000"/>
              </a:lnSpc>
              <a:spcBef>
                <a:spcPts val="0"/>
              </a:spcBef>
              <a:spcAft>
                <a:spcPts val="1000"/>
              </a:spcAft>
            </a:pPr>
            <a:endParaRPr lang="zh-CN" altLang="zh-CN" sz="1600" kern="100" dirty="0">
              <a:solidFill>
                <a:srgbClr val="C00000"/>
              </a:solidFill>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indent="266700" algn="just">
              <a:lnSpc>
                <a:spcPct val="125000"/>
              </a:lnSpc>
              <a:spcBef>
                <a:spcPts val="0"/>
              </a:spcBef>
              <a:spcAft>
                <a:spcPts val="1000"/>
              </a:spcAft>
            </a:pPr>
            <a:r>
              <a:rPr lang="zh-CN" altLang="zh-CN" sz="1600" kern="100" dirty="0">
                <a:solidFill>
                  <a:srgbClr val="C00000"/>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中国特色社会主义进入新时代，这个新时代</a:t>
            </a:r>
            <a:r>
              <a:rPr lang="zh-CN" altLang="en-US" sz="1600" kern="100" dirty="0">
                <a:solidFill>
                  <a:srgbClr val="C00000"/>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就</a:t>
            </a:r>
            <a:r>
              <a:rPr lang="zh-CN" altLang="zh-CN" sz="1600" kern="100" dirty="0">
                <a:solidFill>
                  <a:srgbClr val="C00000"/>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是中国特色社会主义新时代</a:t>
            </a:r>
            <a:r>
              <a:rPr lang="zh-CN" altLang="en-US" sz="1600" kern="100" dirty="0">
                <a:solidFill>
                  <a:srgbClr val="C00000"/>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endParaRPr lang="zh-CN" altLang="zh-CN" sz="1600" kern="100" dirty="0">
              <a:solidFill>
                <a:srgbClr val="C00000"/>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6" name="矩形: 圆顶角 5"/>
          <p:cNvSpPr/>
          <p:nvPr/>
        </p:nvSpPr>
        <p:spPr>
          <a:xfrm>
            <a:off x="857250" y="477520"/>
            <a:ext cx="10477500" cy="751840"/>
          </a:xfrm>
          <a:prstGeom prst="round2SameRect">
            <a:avLst>
              <a:gd name="adj1" fmla="val 21265"/>
              <a:gd name="adj2" fmla="val 0"/>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55673" y="679122"/>
            <a:ext cx="9845680" cy="460375"/>
          </a:xfrm>
          <a:prstGeom prst="rect">
            <a:avLst/>
          </a:prstGeom>
          <a:noFill/>
        </p:spPr>
        <p:txBody>
          <a:bodyPr wrap="square">
            <a:spAutoFit/>
          </a:bodyPr>
          <a:lstStyle/>
          <a:p>
            <a:pPr indent="266700" algn="ctr"/>
            <a:r>
              <a:rPr lang="zh-CN" altLang="zh-CN" sz="2400" kern="100" dirty="0">
                <a:solidFill>
                  <a:schemeClr val="bg1"/>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《中共中央关于党的百年奋斗重大成就和历史经验的决议》鲜明强调：</a:t>
            </a:r>
            <a:endParaRPr lang="zh-CN" altLang="zh-CN" sz="2400" kern="100" dirty="0">
              <a:solidFill>
                <a:schemeClr val="bg1"/>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12" name="图片 11"/>
          <p:cNvPicPr>
            <a:picLocks noChangeAspect="1"/>
          </p:cNvPicPr>
          <p:nvPr/>
        </p:nvPicPr>
        <p:blipFill>
          <a:blip r:embed="rId2" cstate="email"/>
          <a:stretch>
            <a:fillRect/>
          </a:stretch>
        </p:blipFill>
        <p:spPr>
          <a:xfrm>
            <a:off x="10130503" y="4148455"/>
            <a:ext cx="2061497" cy="2352794"/>
          </a:xfrm>
          <a:prstGeom prst="rect">
            <a:avLst/>
          </a:prstGeom>
        </p:spPr>
      </p:pic>
      <p:pic>
        <p:nvPicPr>
          <p:cNvPr id="2" name="图片 1"/>
          <p:cNvPicPr>
            <a:picLocks noChangeAspect="1"/>
          </p:cNvPicPr>
          <p:nvPr/>
        </p:nvPicPr>
        <p:blipFill>
          <a:blip r:embed="rId3" cstate="email"/>
          <a:stretch>
            <a:fillRect/>
          </a:stretch>
        </p:blipFill>
        <p:spPr>
          <a:xfrm>
            <a:off x="-17145" y="5323061"/>
            <a:ext cx="12192000" cy="153453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图文框 24"/>
          <p:cNvSpPr/>
          <p:nvPr/>
        </p:nvSpPr>
        <p:spPr>
          <a:xfrm>
            <a:off x="838630" y="2133600"/>
            <a:ext cx="10478658" cy="2815771"/>
          </a:xfrm>
          <a:prstGeom prst="frame">
            <a:avLst>
              <a:gd name="adj1" fmla="val 12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useBgFill="1">
        <p:nvSpPr>
          <p:cNvPr id="26" name="矩形 25"/>
          <p:cNvSpPr/>
          <p:nvPr/>
        </p:nvSpPr>
        <p:spPr>
          <a:xfrm>
            <a:off x="2515609" y="1859219"/>
            <a:ext cx="7124700" cy="6171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90125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生态文明</a:t>
              </a:r>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pic>
        <p:nvPicPr>
          <p:cNvPr id="13" name="图片 12"/>
          <p:cNvPicPr>
            <a:picLocks noChangeAspect="1"/>
          </p:cNvPicPr>
          <p:nvPr/>
        </p:nvPicPr>
        <p:blipFill>
          <a:blip r:embed="rId1" cstate="email"/>
          <a:stretch>
            <a:fillRect/>
          </a:stretch>
        </p:blipFill>
        <p:spPr>
          <a:xfrm>
            <a:off x="0" y="5189280"/>
            <a:ext cx="12192000" cy="1668720"/>
          </a:xfrm>
          <a:prstGeom prst="rect">
            <a:avLst/>
          </a:prstGeom>
        </p:spPr>
      </p:pic>
      <p:sp>
        <p:nvSpPr>
          <p:cNvPr id="11" name="文本框 10"/>
          <p:cNvSpPr txBox="1"/>
          <p:nvPr/>
        </p:nvSpPr>
        <p:spPr>
          <a:xfrm>
            <a:off x="1442459" y="2869061"/>
            <a:ext cx="9271000" cy="1753235"/>
          </a:xfrm>
          <a:prstGeom prst="rect">
            <a:avLst/>
          </a:prstGeom>
          <a:noFill/>
        </p:spPr>
        <p:txBody>
          <a:bodyPr wrap="square">
            <a:spAutoFit/>
          </a:bodyPr>
          <a:lstStyle/>
          <a:p>
            <a:pPr algn="ct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党的十八大以来，以习近平同志为核心的党中央把生态文明建设作为关系中华民族永续发展的根本大计，大力推动生态文明理论创新、实践创新、制度创新，形成了习近平生态文明思想，引领我国生态文明建设和生态环境保护从认识到实践发生了历史性、转折性、全局性变化。</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23" name="组合 22"/>
          <p:cNvGrpSpPr/>
          <p:nvPr/>
        </p:nvGrpSpPr>
        <p:grpSpPr>
          <a:xfrm>
            <a:off x="3276929" y="1859219"/>
            <a:ext cx="5602060" cy="711076"/>
            <a:chOff x="3593970" y="1570920"/>
            <a:chExt cx="5602060" cy="711076"/>
          </a:xfrm>
        </p:grpSpPr>
        <p:sp>
          <p:nvSpPr>
            <p:cNvPr id="16" name="椭圆 15"/>
            <p:cNvSpPr/>
            <p:nvPr/>
          </p:nvSpPr>
          <p:spPr>
            <a:xfrm>
              <a:off x="3593970" y="1570920"/>
              <a:ext cx="711076" cy="7110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408741" y="1570920"/>
              <a:ext cx="711076" cy="7110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225870" y="1570920"/>
              <a:ext cx="711076" cy="7110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040641" y="1570920"/>
              <a:ext cx="711076" cy="7110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855412" y="1570920"/>
              <a:ext cx="711076" cy="7110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670183" y="1570920"/>
              <a:ext cx="711076" cy="7110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484954" y="1570920"/>
              <a:ext cx="711076" cy="7110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707047" y="1664848"/>
              <a:ext cx="5408674" cy="521970"/>
            </a:xfrm>
            <a:prstGeom prst="rect">
              <a:avLst/>
            </a:prstGeom>
            <a:noFill/>
          </p:spPr>
          <p:txBody>
            <a:bodyPr wrap="square">
              <a:spAutoFit/>
            </a:bodyPr>
            <a:lstStyle/>
            <a:p>
              <a:pPr algn="dist"/>
              <a:r>
                <a:rPr lang="zh-CN" altLang="en-US" sz="28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环境友好型</a:t>
              </a:r>
              <a:r>
                <a:rPr lang="zh-CN" altLang="en-US" sz="28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社会</a:t>
              </a:r>
              <a:endParaRPr lang="zh-CN" altLang="en-US" sz="28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email"/>
          <a:srcRect/>
          <a:stretch>
            <a:fillRect/>
          </a:stretch>
        </p:blipFill>
        <p:spPr>
          <a:xfrm flipH="1">
            <a:off x="-22676" y="3193143"/>
            <a:ext cx="3200400" cy="3664857"/>
          </a:xfrm>
          <a:prstGeom prst="rect">
            <a:avLst/>
          </a:prstGeom>
        </p:spPr>
      </p:pic>
      <p:pic>
        <p:nvPicPr>
          <p:cNvPr id="7" name="图片 6"/>
          <p:cNvPicPr>
            <a:picLocks noChangeAspect="1"/>
          </p:cNvPicPr>
          <p:nvPr/>
        </p:nvPicPr>
        <p:blipFill>
          <a:blip r:embed="rId2" cstate="email"/>
          <a:stretch>
            <a:fillRect/>
          </a:stretch>
        </p:blipFill>
        <p:spPr>
          <a:xfrm>
            <a:off x="0" y="2703347"/>
            <a:ext cx="12192000" cy="3887952"/>
          </a:xfrm>
          <a:prstGeom prst="rect">
            <a:avLst/>
          </a:prstGeom>
        </p:spPr>
      </p:pic>
      <p:pic>
        <p:nvPicPr>
          <p:cNvPr id="5" name="图片 4"/>
          <p:cNvPicPr>
            <a:picLocks noChangeAspect="1"/>
          </p:cNvPicPr>
          <p:nvPr/>
        </p:nvPicPr>
        <p:blipFill>
          <a:blip r:embed="rId3" cstate="email"/>
          <a:stretch>
            <a:fillRect/>
          </a:stretch>
        </p:blipFill>
        <p:spPr>
          <a:xfrm>
            <a:off x="0" y="5339571"/>
            <a:ext cx="12192000" cy="1534537"/>
          </a:xfrm>
          <a:prstGeom prst="rect">
            <a:avLst/>
          </a:prstGeom>
        </p:spPr>
      </p:pic>
      <p:sp>
        <p:nvSpPr>
          <p:cNvPr id="4" name="文本框 3"/>
          <p:cNvSpPr txBox="1"/>
          <p:nvPr/>
        </p:nvSpPr>
        <p:spPr>
          <a:xfrm>
            <a:off x="827314" y="2370439"/>
            <a:ext cx="10537372" cy="1938020"/>
          </a:xfrm>
          <a:prstGeom prst="rect">
            <a:avLst/>
          </a:prstGeom>
          <a:noFill/>
        </p:spPr>
        <p:txBody>
          <a:bodyPr wrap="square" rtlCol="0">
            <a:spAutoFit/>
          </a:bodyPr>
          <a:lstStyle/>
          <a:p>
            <a:pPr algn="ctr"/>
            <a:r>
              <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rPr>
              <a:t>继续进行具有许多新的</a:t>
            </a:r>
            <a:endPar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endParaRPr>
          </a:p>
          <a:p>
            <a:pPr algn="ctr"/>
            <a:r>
              <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rPr>
              <a:t>历史特点的伟大斗争</a:t>
            </a:r>
            <a:endPar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latin typeface="字魂35号-经典雅黑" panose="02000000000000000000" charset="-122"/>
              <a:ea typeface="字魂35号-经典雅黑" panose="02000000000000000000" charset="-122"/>
              <a:cs typeface="字魂35号-经典雅黑" panose="02000000000000000000" charset="-122"/>
            </a:endParaRPr>
          </a:p>
        </p:txBody>
      </p:sp>
      <p:grpSp>
        <p:nvGrpSpPr>
          <p:cNvPr id="32" name="组合 31"/>
          <p:cNvGrpSpPr/>
          <p:nvPr/>
        </p:nvGrpSpPr>
        <p:grpSpPr>
          <a:xfrm>
            <a:off x="3976688" y="678091"/>
            <a:ext cx="3806824" cy="1376634"/>
            <a:chOff x="4235450" y="802876"/>
            <a:chExt cx="3806824" cy="1376634"/>
          </a:xfrm>
        </p:grpSpPr>
        <p:grpSp>
          <p:nvGrpSpPr>
            <p:cNvPr id="33" name="组合 32"/>
            <p:cNvGrpSpPr/>
            <p:nvPr/>
          </p:nvGrpSpPr>
          <p:grpSpPr>
            <a:xfrm>
              <a:off x="5451470" y="1127229"/>
              <a:ext cx="2590804" cy="727929"/>
              <a:chOff x="4660897" y="4244138"/>
              <a:chExt cx="2590804" cy="727929"/>
            </a:xfrm>
          </p:grpSpPr>
          <p:sp>
            <p:nvSpPr>
              <p:cNvPr id="35" name="矩形: 圆角 34"/>
              <p:cNvSpPr/>
              <p:nvPr/>
            </p:nvSpPr>
            <p:spPr>
              <a:xfrm>
                <a:off x="4660897" y="4244138"/>
                <a:ext cx="2590804" cy="727929"/>
              </a:xfrm>
              <a:prstGeom prst="roundRect">
                <a:avLst>
                  <a:gd name="adj" fmla="val 32989"/>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4940299" y="4346492"/>
                <a:ext cx="2032000" cy="521970"/>
              </a:xfrm>
              <a:prstGeom prst="rect">
                <a:avLst/>
              </a:prstGeom>
              <a:noFill/>
            </p:spPr>
            <p:txBody>
              <a:bodyPr wrap="square">
                <a:spAutoFit/>
              </a:bodyPr>
              <a:lstStyle/>
              <a:p>
                <a:pPr algn="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第</a:t>
                </a: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sym typeface="+mn-ea"/>
                  </a:rPr>
                  <a:t>柒</a:t>
                </a: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部分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pic>
          <p:nvPicPr>
            <p:cNvPr id="34" name="图片 33"/>
            <p:cNvPicPr>
              <a:picLocks noChangeAspect="1"/>
            </p:cNvPicPr>
            <p:nvPr/>
          </p:nvPicPr>
          <p:blipFill rotWithShape="1">
            <a:blip r:embed="rId4" cstate="email"/>
            <a:srcRect/>
            <a:stretch>
              <a:fillRect/>
            </a:stretch>
          </p:blipFill>
          <p:spPr>
            <a:xfrm>
              <a:off x="4235450" y="802876"/>
              <a:ext cx="2047563" cy="1376634"/>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继续进行具有许多新的历史特点的伟大斗争</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13" name="矩形 12"/>
          <p:cNvSpPr/>
          <p:nvPr/>
        </p:nvSpPr>
        <p:spPr>
          <a:xfrm>
            <a:off x="0" y="1498600"/>
            <a:ext cx="12192000" cy="1346200"/>
          </a:xfrm>
          <a:prstGeom prst="rect">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056836" y="1694390"/>
            <a:ext cx="9804858" cy="954620"/>
          </a:xfrm>
          <a:prstGeom prst="rect">
            <a:avLst/>
          </a:prstGeom>
          <a:noFill/>
        </p:spPr>
        <p:txBody>
          <a:bodyPr wrap="square">
            <a:spAutoFit/>
          </a:bodyPr>
          <a:lstStyle/>
          <a:p>
            <a:pPr algn="l">
              <a:lnSpc>
                <a:spcPct val="120000"/>
              </a:lnSpc>
            </a:pPr>
            <a:r>
              <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在</a:t>
            </a:r>
            <a:r>
              <a:rPr lang="en-US"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继续进行具有许多新的历史特点的伟大斗争</a:t>
            </a:r>
            <a:r>
              <a:rPr lang="en-US"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一文中，习近平总书记着眼党和国家事业发展大局，深刻提出“三个一以贯之”的要求，即：</a:t>
            </a:r>
            <a:endParaRPr lang="zh-CN" altLang="en-US"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17" name="图片 16"/>
          <p:cNvPicPr>
            <a:picLocks noChangeAspect="1"/>
          </p:cNvPicPr>
          <p:nvPr/>
        </p:nvPicPr>
        <p:blipFill rotWithShape="1">
          <a:blip r:embed="rId1" cstate="email"/>
          <a:srcRect/>
          <a:stretch>
            <a:fillRect/>
          </a:stretch>
        </p:blipFill>
        <p:spPr>
          <a:xfrm>
            <a:off x="330306" y="1573460"/>
            <a:ext cx="1756351" cy="1180844"/>
          </a:xfrm>
          <a:prstGeom prst="rect">
            <a:avLst/>
          </a:prstGeom>
        </p:spPr>
      </p:pic>
      <p:sp>
        <p:nvSpPr>
          <p:cNvPr id="18" name="图文框 17"/>
          <p:cNvSpPr/>
          <p:nvPr/>
        </p:nvSpPr>
        <p:spPr>
          <a:xfrm>
            <a:off x="838630" y="3667125"/>
            <a:ext cx="3367088" cy="1984375"/>
          </a:xfrm>
          <a:prstGeom prst="frame">
            <a:avLst>
              <a:gd name="adj1" fmla="val 11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图文框 20"/>
          <p:cNvSpPr/>
          <p:nvPr/>
        </p:nvSpPr>
        <p:spPr>
          <a:xfrm>
            <a:off x="4412456" y="3667125"/>
            <a:ext cx="3367088" cy="1984375"/>
          </a:xfrm>
          <a:prstGeom prst="frame">
            <a:avLst>
              <a:gd name="adj1" fmla="val 11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图文框 21"/>
          <p:cNvSpPr/>
          <p:nvPr/>
        </p:nvSpPr>
        <p:spPr>
          <a:xfrm>
            <a:off x="7944644" y="3667125"/>
            <a:ext cx="3367088" cy="1984375"/>
          </a:xfrm>
          <a:prstGeom prst="frame">
            <a:avLst>
              <a:gd name="adj1" fmla="val 11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3" name="椭圆 22"/>
          <p:cNvSpPr/>
          <p:nvPr/>
        </p:nvSpPr>
        <p:spPr>
          <a:xfrm>
            <a:off x="1932304" y="3130127"/>
            <a:ext cx="1119016" cy="1119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4" name="椭圆 23"/>
          <p:cNvSpPr/>
          <p:nvPr/>
        </p:nvSpPr>
        <p:spPr>
          <a:xfrm>
            <a:off x="5518005" y="3130127"/>
            <a:ext cx="1119016" cy="1119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5" name="椭圆 24"/>
          <p:cNvSpPr/>
          <p:nvPr/>
        </p:nvSpPr>
        <p:spPr>
          <a:xfrm>
            <a:off x="9068680" y="3130127"/>
            <a:ext cx="1119016" cy="11190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084080" y="3310997"/>
            <a:ext cx="815464" cy="8154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669781" y="3310997"/>
            <a:ext cx="815464" cy="8154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220456" y="3310997"/>
            <a:ext cx="815464" cy="8154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80512" y="4450018"/>
            <a:ext cx="3022600" cy="707886"/>
          </a:xfrm>
          <a:prstGeom prst="rect">
            <a:avLst/>
          </a:prstGeom>
          <a:noFill/>
        </p:spPr>
        <p:txBody>
          <a:bodyPr wrap="square">
            <a:spAutoFit/>
          </a:bodyPr>
          <a:lstStyle/>
          <a:p>
            <a:pPr algn="ctr"/>
            <a:r>
              <a:rPr lang="zh-CN" altLang="zh-CN"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坚持和发展中国特色社会主义要一以贯之</a:t>
            </a:r>
            <a:endParaRPr lang="zh-CN" altLang="en-US"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2" name="文本框 31"/>
          <p:cNvSpPr txBox="1"/>
          <p:nvPr/>
        </p:nvSpPr>
        <p:spPr>
          <a:xfrm>
            <a:off x="4566213" y="4450018"/>
            <a:ext cx="3022600" cy="707886"/>
          </a:xfrm>
          <a:prstGeom prst="rect">
            <a:avLst/>
          </a:prstGeom>
          <a:noFill/>
        </p:spPr>
        <p:txBody>
          <a:bodyPr wrap="square">
            <a:spAutoFit/>
          </a:bodyPr>
          <a:lstStyle/>
          <a:p>
            <a:pPr algn="ctr"/>
            <a:r>
              <a:rPr lang="zh-CN" altLang="en-US"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推进党的建设新的伟大工程要一以贯之</a:t>
            </a:r>
            <a:endParaRPr lang="zh-CN" altLang="en-US"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3" name="文本框 32"/>
          <p:cNvSpPr txBox="1"/>
          <p:nvPr/>
        </p:nvSpPr>
        <p:spPr>
          <a:xfrm>
            <a:off x="8116888" y="4450018"/>
            <a:ext cx="3022600" cy="707886"/>
          </a:xfrm>
          <a:prstGeom prst="rect">
            <a:avLst/>
          </a:prstGeom>
          <a:noFill/>
        </p:spPr>
        <p:txBody>
          <a:bodyPr wrap="square">
            <a:spAutoFit/>
          </a:bodyPr>
          <a:lstStyle/>
          <a:p>
            <a:pPr algn="ctr"/>
            <a:r>
              <a:rPr lang="zh-CN" altLang="en-US"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增强忧患意识、防范风险挑战要一以贯之</a:t>
            </a:r>
            <a:endParaRPr lang="zh-CN" altLang="en-US" sz="20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5" name="文本框 34"/>
          <p:cNvSpPr txBox="1"/>
          <p:nvPr/>
        </p:nvSpPr>
        <p:spPr>
          <a:xfrm>
            <a:off x="2082818" y="3330047"/>
            <a:ext cx="806452" cy="651589"/>
          </a:xfrm>
          <a:prstGeom prst="rect">
            <a:avLst/>
          </a:prstGeom>
          <a:noFill/>
        </p:spPr>
        <p:txBody>
          <a:bodyPr wrap="square" rtlCol="0">
            <a:spAutoFit/>
          </a:bodyPr>
          <a:lstStyle/>
          <a:p>
            <a:pPr algn="ctr">
              <a:lnSpc>
                <a:spcPct val="150000"/>
              </a:lnSpc>
            </a:pPr>
            <a:r>
              <a:rPr lang="en-US" altLang="zh-CN"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01</a:t>
            </a:r>
            <a:endParaRPr lang="zh-CN" altLang="en-US"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sp>
        <p:nvSpPr>
          <p:cNvPr id="36" name="文本框 35"/>
          <p:cNvSpPr txBox="1"/>
          <p:nvPr/>
        </p:nvSpPr>
        <p:spPr>
          <a:xfrm>
            <a:off x="5678793" y="3330047"/>
            <a:ext cx="806452" cy="651589"/>
          </a:xfrm>
          <a:prstGeom prst="rect">
            <a:avLst/>
          </a:prstGeom>
          <a:noFill/>
        </p:spPr>
        <p:txBody>
          <a:bodyPr wrap="square" rtlCol="0">
            <a:spAutoFit/>
          </a:bodyPr>
          <a:lstStyle/>
          <a:p>
            <a:pPr algn="ctr">
              <a:lnSpc>
                <a:spcPct val="150000"/>
              </a:lnSpc>
            </a:pPr>
            <a:r>
              <a:rPr lang="en-US" altLang="zh-CN"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02</a:t>
            </a:r>
            <a:endParaRPr lang="zh-CN" altLang="en-US"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sp>
        <p:nvSpPr>
          <p:cNvPr id="37" name="文本框 36"/>
          <p:cNvSpPr txBox="1"/>
          <p:nvPr/>
        </p:nvSpPr>
        <p:spPr>
          <a:xfrm>
            <a:off x="9229468" y="3330047"/>
            <a:ext cx="806452" cy="651589"/>
          </a:xfrm>
          <a:prstGeom prst="rect">
            <a:avLst/>
          </a:prstGeom>
          <a:noFill/>
        </p:spPr>
        <p:txBody>
          <a:bodyPr wrap="square" rtlCol="0">
            <a:spAutoFit/>
          </a:bodyPr>
          <a:lstStyle/>
          <a:p>
            <a:pPr algn="ctr">
              <a:lnSpc>
                <a:spcPct val="150000"/>
              </a:lnSpc>
            </a:pPr>
            <a:r>
              <a:rPr lang="en-US" altLang="zh-CN"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03</a:t>
            </a:r>
            <a:endParaRPr lang="zh-CN" altLang="en-US" sz="28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pic>
        <p:nvPicPr>
          <p:cNvPr id="39" name="图片 38"/>
          <p:cNvPicPr>
            <a:picLocks noChangeAspect="1"/>
          </p:cNvPicPr>
          <p:nvPr/>
        </p:nvPicPr>
        <p:blipFill>
          <a:blip r:embed="rId2" cstate="email"/>
          <a:stretch>
            <a:fillRect/>
          </a:stretch>
        </p:blipFill>
        <p:spPr>
          <a:xfrm>
            <a:off x="0" y="5540477"/>
            <a:ext cx="12192000" cy="131752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继续进行具有许多新的历史特点的伟大斗争</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12" name="任意多边形: 形状 11"/>
          <p:cNvSpPr/>
          <p:nvPr/>
        </p:nvSpPr>
        <p:spPr>
          <a:xfrm>
            <a:off x="828390" y="1423989"/>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3" name="椭圆 12"/>
          <p:cNvSpPr/>
          <p:nvPr/>
        </p:nvSpPr>
        <p:spPr>
          <a:xfrm>
            <a:off x="1282930" y="1642859"/>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任意多边形: 形状 13"/>
          <p:cNvSpPr/>
          <p:nvPr/>
        </p:nvSpPr>
        <p:spPr>
          <a:xfrm>
            <a:off x="828390" y="3831562"/>
            <a:ext cx="10488898" cy="2188703"/>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5" name="椭圆 14"/>
          <p:cNvSpPr/>
          <p:nvPr/>
        </p:nvSpPr>
        <p:spPr>
          <a:xfrm>
            <a:off x="1282930" y="4050432"/>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文本框 16"/>
          <p:cNvSpPr txBox="1"/>
          <p:nvPr/>
        </p:nvSpPr>
        <p:spPr>
          <a:xfrm>
            <a:off x="3705224" y="1890247"/>
            <a:ext cx="7275809" cy="1299971"/>
          </a:xfrm>
          <a:prstGeom prst="rect">
            <a:avLst/>
          </a:prstGeom>
          <a:noFill/>
        </p:spPr>
        <p:txBody>
          <a:bodyPr wrap="square">
            <a:spAutoFit/>
          </a:bodyPr>
          <a:lstStyle/>
          <a:p>
            <a:pPr marL="0" lvl="0" indent="0" algn="l" defTabSz="1289050">
              <a:lnSpc>
                <a:spcPct val="150000"/>
              </a:lnSpc>
              <a:spcBef>
                <a:spcPct val="0"/>
              </a:spcBef>
              <a:buNone/>
            </a:pPr>
            <a:r>
              <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关于坚持和发展中国特色社会主义，总书记强调，“新时代中国特色社会主义是我们党领导人民进行伟大社会革命的成果，也是我们党领导人民进行伟大社会革命的继续，必须一以贯之进行下去”。</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文本框 18"/>
          <p:cNvSpPr txBox="1"/>
          <p:nvPr/>
        </p:nvSpPr>
        <p:spPr>
          <a:xfrm>
            <a:off x="3705224" y="4254036"/>
            <a:ext cx="7275809" cy="1299971"/>
          </a:xfrm>
          <a:prstGeom prst="rect">
            <a:avLst/>
          </a:prstGeom>
          <a:noFill/>
        </p:spPr>
        <p:txBody>
          <a:bodyPr wrap="square">
            <a:spAutoFit/>
          </a:bodyPr>
          <a:lstStyle/>
          <a:p>
            <a:pPr marL="0" lvl="0" indent="0" algn="l" defTabSz="1289050">
              <a:lnSpc>
                <a:spcPct val="150000"/>
              </a:lnSpc>
              <a:spcBef>
                <a:spcPct val="0"/>
              </a:spcBef>
              <a:buNone/>
            </a:pPr>
            <a:r>
              <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关于推进党的建设新的伟大工程，总书记强调，“要把新时代坚持和发展中国特色社会主义这场伟大社会革命进行好，我们党必须勇于进行自我革命，把党建设得更加坚强有力”。</a:t>
            </a:r>
            <a:endPar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21" name="图片 20"/>
          <p:cNvPicPr>
            <a:picLocks noChangeAspect="1"/>
          </p:cNvPicPr>
          <p:nvPr/>
        </p:nvPicPr>
        <p:blipFill>
          <a:blip r:embed="rId1" cstate="email"/>
          <a:stretch>
            <a:fillRect/>
          </a:stretch>
        </p:blipFill>
        <p:spPr>
          <a:xfrm>
            <a:off x="1714338" y="1960359"/>
            <a:ext cx="937185" cy="922541"/>
          </a:xfrm>
          <a:prstGeom prst="rect">
            <a:avLst/>
          </a:prstGeom>
        </p:spPr>
      </p:pic>
      <p:pic>
        <p:nvPicPr>
          <p:cNvPr id="22" name="图片 21"/>
          <p:cNvPicPr>
            <a:picLocks noChangeAspect="1"/>
          </p:cNvPicPr>
          <p:nvPr/>
        </p:nvPicPr>
        <p:blipFill>
          <a:blip r:embed="rId1" cstate="email"/>
          <a:stretch>
            <a:fillRect/>
          </a:stretch>
        </p:blipFill>
        <p:spPr>
          <a:xfrm>
            <a:off x="1714338" y="4442750"/>
            <a:ext cx="937185" cy="92254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继续进行具有许多新的历史特点的伟大斗争</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11" name="任意多边形: 形状 10"/>
          <p:cNvSpPr/>
          <p:nvPr/>
        </p:nvSpPr>
        <p:spPr>
          <a:xfrm>
            <a:off x="828390" y="1578809"/>
            <a:ext cx="10488898" cy="2846110"/>
          </a:xfrm>
          <a:custGeom>
            <a:avLst/>
            <a:gdLst>
              <a:gd name="connsiteX0" fmla="*/ 0 w 10488898"/>
              <a:gd name="connsiteY0" fmla="*/ 218870 h 2188703"/>
              <a:gd name="connsiteX1" fmla="*/ 218870 w 10488898"/>
              <a:gd name="connsiteY1" fmla="*/ 0 h 2188703"/>
              <a:gd name="connsiteX2" fmla="*/ 10270028 w 10488898"/>
              <a:gd name="connsiteY2" fmla="*/ 0 h 2188703"/>
              <a:gd name="connsiteX3" fmla="*/ 10488898 w 10488898"/>
              <a:gd name="connsiteY3" fmla="*/ 218870 h 2188703"/>
              <a:gd name="connsiteX4" fmla="*/ 10488898 w 10488898"/>
              <a:gd name="connsiteY4" fmla="*/ 1969833 h 2188703"/>
              <a:gd name="connsiteX5" fmla="*/ 10270028 w 10488898"/>
              <a:gd name="connsiteY5" fmla="*/ 2188703 h 2188703"/>
              <a:gd name="connsiteX6" fmla="*/ 218870 w 10488898"/>
              <a:gd name="connsiteY6" fmla="*/ 2188703 h 2188703"/>
              <a:gd name="connsiteX7" fmla="*/ 0 w 10488898"/>
              <a:gd name="connsiteY7" fmla="*/ 1969833 h 2188703"/>
              <a:gd name="connsiteX8" fmla="*/ 0 w 10488898"/>
              <a:gd name="connsiteY8" fmla="*/ 218870 h 218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8898" h="2188703">
                <a:moveTo>
                  <a:pt x="0" y="218870"/>
                </a:moveTo>
                <a:cubicBezTo>
                  <a:pt x="0" y="97991"/>
                  <a:pt x="97991" y="0"/>
                  <a:pt x="218870" y="0"/>
                </a:cubicBezTo>
                <a:lnTo>
                  <a:pt x="10270028" y="0"/>
                </a:lnTo>
                <a:cubicBezTo>
                  <a:pt x="10390907" y="0"/>
                  <a:pt x="10488898" y="97991"/>
                  <a:pt x="10488898" y="218870"/>
                </a:cubicBezTo>
                <a:lnTo>
                  <a:pt x="10488898" y="1969833"/>
                </a:lnTo>
                <a:cubicBezTo>
                  <a:pt x="10488898" y="2090712"/>
                  <a:pt x="10390907" y="2188703"/>
                  <a:pt x="10270028" y="2188703"/>
                </a:cubicBezTo>
                <a:lnTo>
                  <a:pt x="218870" y="2188703"/>
                </a:lnTo>
                <a:cubicBezTo>
                  <a:pt x="97991" y="2188703"/>
                  <a:pt x="0" y="2090712"/>
                  <a:pt x="0" y="1969833"/>
                </a:cubicBezTo>
                <a:lnTo>
                  <a:pt x="0" y="218870"/>
                </a:lnTo>
                <a:close/>
              </a:path>
            </a:pathLst>
          </a:custGeom>
          <a:solidFill>
            <a:schemeClr val="accent2">
              <a:lumMod val="20000"/>
              <a:lumOff val="80000"/>
            </a:schemeClr>
          </a:solidFill>
          <a:ln w="19050">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7139" tIns="110490" rIns="110491" bIns="110490" numCol="1" spcCol="1270" anchor="ctr" anchorCtr="0">
            <a:noAutofit/>
          </a:bodyPr>
          <a:lstStyle/>
          <a:p>
            <a:pPr marL="0" lvl="0" indent="0" algn="l" defTabSz="1289050">
              <a:lnSpc>
                <a:spcPct val="90000"/>
              </a:lnSpc>
              <a:spcBef>
                <a:spcPct val="0"/>
              </a:spcBef>
              <a:spcAft>
                <a:spcPct val="35000"/>
              </a:spcAft>
              <a:buNone/>
            </a:pPr>
            <a:endParaRPr lang="zh-CN" sz="2900" kern="1200" dirty="0"/>
          </a:p>
        </p:txBody>
      </p:sp>
      <p:sp>
        <p:nvSpPr>
          <p:cNvPr id="13" name="椭圆 12"/>
          <p:cNvSpPr/>
          <p:nvPr/>
        </p:nvSpPr>
        <p:spPr>
          <a:xfrm>
            <a:off x="1282930" y="2101864"/>
            <a:ext cx="1800000" cy="1800000"/>
          </a:xfrm>
          <a:prstGeom prst="ellipse">
            <a:avLst/>
          </a:prstGeom>
          <a:gradFill>
            <a:gsLst>
              <a:gs pos="0">
                <a:srgbClr val="FF0000"/>
              </a:gs>
              <a:gs pos="100000">
                <a:srgbClr val="8B3130"/>
              </a:gs>
            </a:gsLst>
            <a:lin ang="3600000" scaled="0"/>
          </a:gradFill>
          <a:ln>
            <a:noFill/>
          </a:ln>
          <a:effectLst>
            <a:innerShdw blurRad="63500" dist="50800" dir="13500000">
              <a:prstClr val="black">
                <a:alpha val="20000"/>
              </a:prstClr>
            </a:innerShdw>
          </a:effectLst>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7" name="图片 16"/>
          <p:cNvPicPr>
            <a:picLocks noChangeAspect="1"/>
          </p:cNvPicPr>
          <p:nvPr/>
        </p:nvPicPr>
        <p:blipFill>
          <a:blip r:embed="rId1" cstate="email"/>
          <a:stretch>
            <a:fillRect/>
          </a:stretch>
        </p:blipFill>
        <p:spPr>
          <a:xfrm>
            <a:off x="1714338" y="2506459"/>
            <a:ext cx="937185" cy="922541"/>
          </a:xfrm>
          <a:prstGeom prst="rect">
            <a:avLst/>
          </a:prstGeom>
        </p:spPr>
      </p:pic>
      <p:sp>
        <p:nvSpPr>
          <p:cNvPr id="9" name="文本框 8"/>
          <p:cNvSpPr txBox="1"/>
          <p:nvPr/>
        </p:nvSpPr>
        <p:spPr>
          <a:xfrm>
            <a:off x="3756824" y="2144129"/>
            <a:ext cx="7425526" cy="1715470"/>
          </a:xfrm>
          <a:prstGeom prst="rect">
            <a:avLst/>
          </a:prstGeom>
          <a:noFill/>
        </p:spPr>
        <p:txBody>
          <a:bodyPr wrap="square">
            <a:spAutoFit/>
          </a:bodyPr>
          <a:lstStyle/>
          <a:p>
            <a:pPr>
              <a:lnSpc>
                <a:spcPct val="150000"/>
              </a:lnSpc>
            </a:pPr>
            <a:r>
              <a:rPr lang="zh-CN" altLang="zh-CN"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关于增强忧患意识、防范风险挑战，总书记强调，“面对波谲云诡的国际形势、复杂敏感的周边环境、艰巨繁重的改革发展稳定任务，我们既要有防范风险的先手，也要有应对和化解风险挑战的高招；既要打好防范和抵御风险的有准备之战，也要打好化险为夷、转危为机的战略主动战”。</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0" name="矩形 19"/>
          <p:cNvSpPr/>
          <p:nvPr/>
        </p:nvSpPr>
        <p:spPr>
          <a:xfrm>
            <a:off x="0" y="4829514"/>
            <a:ext cx="12192000" cy="1351933"/>
          </a:xfrm>
          <a:prstGeom prst="rect">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395300" y="5019225"/>
            <a:ext cx="9401401" cy="972510"/>
          </a:xfrm>
          <a:prstGeom prst="rect">
            <a:avLst/>
          </a:prstGeom>
          <a:noFill/>
        </p:spPr>
        <p:txBody>
          <a:bodyPr wrap="square">
            <a:spAutoFit/>
          </a:bodyPr>
          <a:lstStyle/>
          <a:p>
            <a:pPr algn="ctr">
              <a:lnSpc>
                <a:spcPct val="150000"/>
              </a:lnSpc>
              <a:spcAft>
                <a:spcPts val="0"/>
              </a:spcAft>
            </a:pPr>
            <a:r>
              <a:rPr lang="zh-CN" altLang="zh-CN" sz="20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总之，“我们要继续进行具有许多新的历史特点的伟大斗争，准备战胜一切艰难险阻，朝着我们党确立的伟大目标奋勇前进” 。</a:t>
            </a:r>
            <a:endParaRPr lang="zh-CN" altLang="zh-CN" sz="20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2" cstate="email"/>
          <a:stretch>
            <a:fillRect/>
          </a:stretch>
        </p:blipFill>
        <p:spPr>
          <a:xfrm>
            <a:off x="10130503" y="4533900"/>
            <a:ext cx="2061497" cy="2352794"/>
          </a:xfrm>
          <a:prstGeom prst="rect">
            <a:avLst/>
          </a:prstGeom>
        </p:spPr>
      </p:pic>
      <p:sp>
        <p:nvSpPr>
          <p:cNvPr id="6" name="标题 1"/>
          <p:cNvSpPr>
            <a:spLocks noGrp="1"/>
          </p:cNvSpPr>
          <p:nvPr>
            <p:ph type="title"/>
          </p:nvPr>
        </p:nvSpPr>
        <p:spPr>
          <a:xfrm>
            <a:off x="1190565" y="1718942"/>
            <a:ext cx="1397000" cy="3830957"/>
          </a:xfrm>
        </p:spPr>
        <p:txBody>
          <a:bodyPr vert="eaVert">
            <a:normAutofit fontScale="90000"/>
          </a:bodyPr>
          <a:lstStyle/>
          <a:p>
            <a:r>
              <a:rPr lang="zh-CN" altLang="en-US" sz="7200" b="1" kern="1800" dirty="0">
                <a:ln>
                  <a:solidFill>
                    <a:schemeClr val="bg1"/>
                  </a:solidFill>
                </a:ln>
                <a:gradFill>
                  <a:gsLst>
                    <a:gs pos="0">
                      <a:srgbClr val="FF0000"/>
                    </a:gs>
                    <a:gs pos="100000">
                      <a:srgbClr val="8B3130"/>
                    </a:gs>
                  </a:gsLst>
                  <a:lin ang="0" scaled="0"/>
                </a:gradFill>
                <a:effectLst/>
                <a:latin typeface="字魂35号-经典雅黑" panose="02000000000000000000" charset="-122"/>
                <a:ea typeface="字魂35号-经典雅黑" panose="02000000000000000000" charset="-122"/>
                <a:cs typeface="字魂35号-经典雅黑" panose="02000000000000000000" charset="-122"/>
              </a:rPr>
              <a:t>结束语</a:t>
            </a:r>
            <a:br>
              <a:rPr lang="en-US" altLang="zh-CN" sz="7200" b="1" kern="1800" dirty="0">
                <a:ln>
                  <a:solidFill>
                    <a:schemeClr val="bg1"/>
                  </a:solidFill>
                </a:ln>
                <a:gradFill>
                  <a:gsLst>
                    <a:gs pos="0">
                      <a:srgbClr val="FF0000"/>
                    </a:gs>
                    <a:gs pos="100000">
                      <a:srgbClr val="8B3130"/>
                    </a:gs>
                  </a:gsLst>
                  <a:lin ang="0" scaled="0"/>
                </a:gradFill>
                <a:effectLst/>
                <a:latin typeface="字魂35号-经典雅黑" panose="02000000000000000000" charset="-122"/>
                <a:ea typeface="字魂35号-经典雅黑" panose="02000000000000000000" charset="-122"/>
                <a:cs typeface="字魂35号-经典雅黑" panose="02000000000000000000" charset="-122"/>
              </a:rPr>
            </a:br>
            <a:r>
              <a:rPr lang="en-US" altLang="zh-CN" b="1" kern="1800" dirty="0">
                <a:ln>
                  <a:solidFill>
                    <a:schemeClr val="bg1"/>
                  </a:solidFill>
                </a:ln>
                <a:gradFill>
                  <a:gsLst>
                    <a:gs pos="0">
                      <a:srgbClr val="FF0000"/>
                    </a:gs>
                    <a:gs pos="100000">
                      <a:srgbClr val="8B3130"/>
                    </a:gs>
                  </a:gsLst>
                  <a:lin ang="0" scaled="0"/>
                </a:gradFill>
                <a:effectLst/>
                <a:latin typeface="字魂35号-经典雅黑" panose="02000000000000000000" charset="-122"/>
                <a:ea typeface="字魂35号-经典雅黑" panose="02000000000000000000" charset="-122"/>
                <a:cs typeface="字魂35号-经典雅黑" panose="02000000000000000000" charset="-122"/>
              </a:rPr>
              <a:t>CONCLUSION</a:t>
            </a:r>
            <a:endParaRPr lang="zh-CN" altLang="en-US" sz="7200" b="1" kern="1800" dirty="0">
              <a:ln>
                <a:solidFill>
                  <a:schemeClr val="bg1"/>
                </a:solidFill>
              </a:ln>
              <a:gradFill>
                <a:gsLst>
                  <a:gs pos="0">
                    <a:srgbClr val="FF0000"/>
                  </a:gs>
                  <a:gs pos="100000">
                    <a:srgbClr val="8B3130"/>
                  </a:gs>
                </a:gsLst>
                <a:lin ang="0" scaled="0"/>
              </a:gradFill>
              <a:effectLst/>
              <a:latin typeface="字魂35号-经典雅黑" panose="02000000000000000000" charset="-122"/>
              <a:ea typeface="字魂35号-经典雅黑" panose="02000000000000000000" charset="-122"/>
              <a:cs typeface="字魂35号-经典雅黑" panose="02000000000000000000" charset="-122"/>
            </a:endParaRPr>
          </a:p>
        </p:txBody>
      </p:sp>
      <p:pic>
        <p:nvPicPr>
          <p:cNvPr id="7" name="图片 6"/>
          <p:cNvPicPr>
            <a:picLocks noChangeAspect="1"/>
          </p:cNvPicPr>
          <p:nvPr/>
        </p:nvPicPr>
        <p:blipFill>
          <a:blip r:embed="rId3" cstate="email"/>
          <a:stretch>
            <a:fillRect/>
          </a:stretch>
        </p:blipFill>
        <p:spPr>
          <a:xfrm>
            <a:off x="0" y="-10226"/>
            <a:ext cx="4775200" cy="1376634"/>
          </a:xfrm>
          <a:prstGeom prst="rect">
            <a:avLst/>
          </a:prstGeom>
        </p:spPr>
      </p:pic>
      <p:pic>
        <p:nvPicPr>
          <p:cNvPr id="8" name="图片 7"/>
          <p:cNvPicPr>
            <a:picLocks noChangeAspect="1"/>
          </p:cNvPicPr>
          <p:nvPr/>
        </p:nvPicPr>
        <p:blipFill>
          <a:blip r:embed="rId4" cstate="email"/>
          <a:stretch>
            <a:fillRect/>
          </a:stretch>
        </p:blipFill>
        <p:spPr>
          <a:xfrm>
            <a:off x="8560425" y="424091"/>
            <a:ext cx="3352175" cy="778487"/>
          </a:xfrm>
          <a:prstGeom prst="rect">
            <a:avLst/>
          </a:prstGeom>
        </p:spPr>
      </p:pic>
      <p:sp>
        <p:nvSpPr>
          <p:cNvPr id="10" name="文本框 9"/>
          <p:cNvSpPr txBox="1"/>
          <p:nvPr/>
        </p:nvSpPr>
        <p:spPr>
          <a:xfrm>
            <a:off x="3365502" y="1356136"/>
            <a:ext cx="8102600" cy="3971665"/>
          </a:xfrm>
          <a:prstGeom prst="rect">
            <a:avLst/>
          </a:prstGeom>
          <a:noFill/>
        </p:spPr>
        <p:txBody>
          <a:bodyPr wrap="square">
            <a:spAutoFit/>
          </a:bodyPr>
          <a:lstStyle/>
          <a:p>
            <a:pPr marL="0" marR="0" indent="457200" algn="just">
              <a:lnSpc>
                <a:spcPct val="150000"/>
              </a:lnSpc>
              <a:spcBef>
                <a:spcPts val="0"/>
              </a:spcBef>
              <a:spcAft>
                <a:spcPts val="500"/>
              </a:spcAft>
            </a:pPr>
            <a:r>
              <a:rPr lang="zh-CN" altLang="en-US" kern="100" dirty="0">
                <a:solidFill>
                  <a:srgbClr val="C00000"/>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“谱写新时代中国特色社会主义新篇章”这一专题，集中反映了党的十九大以来习近平总书记关于坚持和发展中国特色社会主义的重要论述。</a:t>
            </a:r>
            <a:endParaRPr lang="zh-CN" altLang="en-US" kern="100" dirty="0">
              <a:solidFill>
                <a:srgbClr val="C00000"/>
              </a:solidFill>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marL="0" marR="0" indent="457200" algn="just">
              <a:lnSpc>
                <a:spcPct val="150000"/>
              </a:lnSpc>
              <a:spcBef>
                <a:spcPts val="0"/>
              </a:spcBef>
              <a:spcAft>
                <a:spcPts val="500"/>
              </a:spcAft>
            </a:pPr>
            <a:r>
              <a:rPr lang="zh-CN" altLang="en-US"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学习这一专题，对我们学好</a:t>
            </a:r>
            <a:r>
              <a:rPr lang="en-US"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习近平谈治国理政</a:t>
            </a:r>
            <a:r>
              <a:rPr lang="en-US"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第三卷，从整体上把握这一权威著作的核心要义、精神实质、实践要求，具有重要意义。</a:t>
            </a:r>
            <a:endParaRPr lang="zh-CN" altLang="en-US"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marL="0" marR="0" indent="457200" algn="just">
              <a:lnSpc>
                <a:spcPct val="150000"/>
              </a:lnSpc>
              <a:spcBef>
                <a:spcPts val="0"/>
              </a:spcBef>
              <a:spcAft>
                <a:spcPts val="500"/>
              </a:spcAft>
            </a:pPr>
            <a:r>
              <a:rPr lang="zh-CN" altLang="en-US"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要通过学习这一专题，进一步增强“四个意识”，坚定“四个自信”，做到“两个维护”，始终在思想上政治上行动上同以习近平同志为核心的党中央保持高度一致；进一步深入学习把握习近平新时代中国特色社会主义思想，真正学深悟透、融会贯通；进一步弘扬理论联系实际的学风，把学习</a:t>
            </a:r>
            <a:r>
              <a:rPr lang="en-US"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习近平谈治国理政</a:t>
            </a:r>
            <a:r>
              <a:rPr lang="en-US" altLang="zh-CN"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rPr>
              <a:t>第三卷特别是这一专题的思想认识成果转化为应对风险挑战、推动事业发展的能力水平，把新时代坚持和发展中国特色社会主义伟大事业不断推向前进。</a:t>
            </a:r>
            <a:endParaRPr lang="zh-CN" altLang="en-US" sz="1600" kern="100" dirty="0">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5" name="图片 4"/>
          <p:cNvPicPr>
            <a:picLocks noChangeAspect="1"/>
          </p:cNvPicPr>
          <p:nvPr/>
        </p:nvPicPr>
        <p:blipFill>
          <a:blip r:embed="rId5" cstate="email"/>
          <a:stretch>
            <a:fillRect/>
          </a:stretch>
        </p:blipFill>
        <p:spPr>
          <a:xfrm>
            <a:off x="0" y="5332095"/>
            <a:ext cx="12125325" cy="15259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email"/>
          <a:stretch>
            <a:fillRect/>
          </a:stretch>
        </p:blipFill>
        <p:spPr>
          <a:xfrm>
            <a:off x="0" y="2703347"/>
            <a:ext cx="12192000" cy="3887952"/>
          </a:xfrm>
          <a:prstGeom prst="rect">
            <a:avLst/>
          </a:prstGeom>
        </p:spPr>
      </p:pic>
      <p:pic>
        <p:nvPicPr>
          <p:cNvPr id="2" name="图片 1"/>
          <p:cNvPicPr>
            <a:picLocks noChangeAspect="1"/>
          </p:cNvPicPr>
          <p:nvPr/>
        </p:nvPicPr>
        <p:blipFill rotWithShape="1">
          <a:blip r:embed="rId2" cstate="email"/>
          <a:srcRect/>
          <a:stretch>
            <a:fillRect/>
          </a:stretch>
        </p:blipFill>
        <p:spPr>
          <a:xfrm flipH="1">
            <a:off x="-22676" y="3193143"/>
            <a:ext cx="3200400" cy="3664857"/>
          </a:xfrm>
          <a:prstGeom prst="rect">
            <a:avLst/>
          </a:prstGeom>
        </p:spPr>
      </p:pic>
      <p:pic>
        <p:nvPicPr>
          <p:cNvPr id="5" name="图片 4"/>
          <p:cNvPicPr>
            <a:picLocks noChangeAspect="1"/>
          </p:cNvPicPr>
          <p:nvPr/>
        </p:nvPicPr>
        <p:blipFill>
          <a:blip r:embed="rId3" cstate="email"/>
          <a:stretch>
            <a:fillRect/>
          </a:stretch>
        </p:blipFill>
        <p:spPr>
          <a:xfrm>
            <a:off x="0" y="5339571"/>
            <a:ext cx="12192000" cy="1534537"/>
          </a:xfrm>
          <a:prstGeom prst="rect">
            <a:avLst/>
          </a:prstGeom>
        </p:spPr>
      </p:pic>
      <p:pic>
        <p:nvPicPr>
          <p:cNvPr id="34" name="图片 33"/>
          <p:cNvPicPr>
            <a:picLocks noChangeAspect="1"/>
          </p:cNvPicPr>
          <p:nvPr/>
        </p:nvPicPr>
        <p:blipFill>
          <a:blip r:embed="rId4" cstate="email"/>
          <a:stretch>
            <a:fillRect/>
          </a:stretch>
        </p:blipFill>
        <p:spPr>
          <a:xfrm>
            <a:off x="5716261" y="-8933"/>
            <a:ext cx="6475739" cy="1734025"/>
          </a:xfrm>
          <a:prstGeom prst="rect">
            <a:avLst/>
          </a:prstGeom>
        </p:spPr>
      </p:pic>
      <p:sp>
        <p:nvSpPr>
          <p:cNvPr id="13" name="平行四边形 12"/>
          <p:cNvSpPr/>
          <p:nvPr/>
        </p:nvSpPr>
        <p:spPr>
          <a:xfrm>
            <a:off x="141111" y="2222987"/>
            <a:ext cx="12192000" cy="1269936"/>
          </a:xfrm>
          <a:prstGeom prst="parallelogram">
            <a:avLst>
              <a:gd name="adj" fmla="val 5286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Pct val="80000"/>
              <a:buFontTx/>
              <a:buNone/>
              <a:defRPr/>
            </a:pPr>
            <a:r>
              <a:rPr kumimoji="0" lang="zh-CN" altLang="en-US" sz="7200" b="0" i="0" u="none" strike="noStrike" kern="1200" cap="none" spc="0" normalizeH="0" baseline="0" noProof="0" dirty="0">
                <a:ln>
                  <a:noFill/>
                </a:ln>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t="100000" r="100000"/>
                  </a:path>
                  <a:tileRect l="-100000" b="-100000"/>
                </a:gradFill>
                <a:effectLst/>
                <a:uLnTx/>
                <a:uFillTx/>
                <a:latin typeface="字魂35号-经典雅黑" panose="02000000000000000000" charset="-122"/>
                <a:ea typeface="字魂35号-经典雅黑" panose="02000000000000000000" charset="-122"/>
                <a:cs typeface="+mn-cs"/>
                <a:sym typeface="字魂35号-经典雅黑" panose="02000000000000000000" charset="-122"/>
              </a:rPr>
              <a:t>汇报</a:t>
            </a:r>
            <a:r>
              <a:rPr kumimoji="0" lang="zh-CN" altLang="en-US" sz="7200" b="0" i="0" u="none" strike="noStrike" kern="1200" cap="none" spc="0" normalizeH="0" baseline="0" noProof="0" dirty="0">
                <a:ln>
                  <a:noFill/>
                </a:ln>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t="100000" r="100000"/>
                  </a:path>
                  <a:tileRect l="-100000" b="-100000"/>
                </a:gradFill>
                <a:effectLst/>
                <a:uLnTx/>
                <a:uFillTx/>
                <a:latin typeface="字魂35号-经典雅黑" panose="02000000000000000000" charset="-122"/>
                <a:ea typeface="字魂35号-经典雅黑" panose="02000000000000000000" charset="-122"/>
                <a:cs typeface="+mn-cs"/>
                <a:sym typeface="字魂35号-经典雅黑" panose="02000000000000000000" charset="-122"/>
              </a:rPr>
              <a:t>结束 谢谢聆听</a:t>
            </a:r>
            <a:endParaRPr kumimoji="0" lang="zh-CN" altLang="en-US" sz="7200" b="0" i="0" u="none" strike="noStrike" kern="1200" cap="none" spc="0" normalizeH="0" baseline="0" noProof="0" dirty="0">
              <a:ln>
                <a:noFill/>
              </a:ln>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t="100000" r="100000"/>
                </a:path>
                <a:tileRect l="-100000" b="-100000"/>
              </a:gradFill>
              <a:effectLst/>
              <a:uLnTx/>
              <a:uFillTx/>
              <a:latin typeface="字魂35号-经典雅黑" panose="02000000000000000000" charset="-122"/>
              <a:ea typeface="字魂35号-经典雅黑" panose="02000000000000000000" charset="-122"/>
              <a:cs typeface="+mn-cs"/>
              <a:sym typeface="字魂35号-经典雅黑"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 presetClass="entr" presetSubtype="4" fill="hold" nodeType="withEffect" p14:presetBounceEnd="28000">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14:bounceEnd="28000">
                                          <p:cBhvr additive="base">
                                            <p:cTn id="13" dur="1000" fill="hold"/>
                                            <p:tgtEl>
                                              <p:spTgt spid="2"/>
                                            </p:tgtEl>
                                            <p:attrNameLst>
                                              <p:attrName>ppt_x</p:attrName>
                                            </p:attrNameLst>
                                          </p:cBhvr>
                                          <p:tavLst>
                                            <p:tav tm="0">
                                              <p:val>
                                                <p:strVal val="#ppt_x"/>
                                              </p:val>
                                            </p:tav>
                                            <p:tav tm="100000">
                                              <p:val>
                                                <p:strVal val="#ppt_x"/>
                                              </p:val>
                                            </p:tav>
                                          </p:tavLst>
                                        </p:anim>
                                        <p:anim calcmode="lin" valueType="num" p14:bounceEnd="28000">
                                          <p:cBhvr additive="base">
                                            <p:cTn id="14" dur="1000" fill="hold"/>
                                            <p:tgtEl>
                                              <p:spTgt spid="2"/>
                                            </p:tgtEl>
                                            <p:attrNameLst>
                                              <p:attrName>ppt_y</p:attrName>
                                            </p:attrNameLst>
                                          </p:cBhvr>
                                          <p:tavLst>
                                            <p:tav tm="0">
                                              <p:val>
                                                <p:strVal val="1+#ppt_h/2"/>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1000"/>
                                            <p:tgtEl>
                                              <p:spTgt spid="7"/>
                                            </p:tgtEl>
                                          </p:cBhvr>
                                        </p:animEffect>
                                      </p:childTnLst>
                                    </p:cTn>
                                  </p:par>
                                </p:childTnLst>
                              </p:cTn>
                            </p:par>
                            <p:par>
                              <p:cTn id="18" fill="hold">
                                <p:stCondLst>
                                  <p:cond delay="500"/>
                                </p:stCondLst>
                                <p:childTnLst>
                                  <p:par>
                                    <p:cTn id="19" presetID="2" presetClass="entr" presetSubtype="8" fill="hold" grpId="0" nodeType="afterEffect" p14:presetBounceEnd="38000">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14:bounceEnd="38000">
                                          <p:cBhvr additive="base">
                                            <p:cTn id="21" dur="100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2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ppt_x"/>
                                              </p:val>
                                            </p:tav>
                                            <p:tav tm="100000">
                                              <p:val>
                                                <p:strVal val="#ppt_x"/>
                                              </p:val>
                                            </p:tav>
                                          </p:tavLst>
                                        </p:anim>
                                        <p:anim calcmode="lin" valueType="num">
                                          <p:cBhvr additive="base">
                                            <p:cTn id="14" dur="1000" fill="hold"/>
                                            <p:tgtEl>
                                              <p:spTgt spid="2"/>
                                            </p:tgtEl>
                                            <p:attrNameLst>
                                              <p:attrName>ppt_y</p:attrName>
                                            </p:attrNameLst>
                                          </p:cBhvr>
                                          <p:tavLst>
                                            <p:tav tm="0">
                                              <p:val>
                                                <p:strVal val="1+#ppt_h/2"/>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1000"/>
                                            <p:tgtEl>
                                              <p:spTgt spid="7"/>
                                            </p:tgtEl>
                                          </p:cBhvr>
                                        </p:animEffect>
                                      </p:childTnLst>
                                    </p:cTn>
                                  </p:par>
                                </p:childTnLst>
                              </p:cTn>
                            </p:par>
                            <p:par>
                              <p:cTn id="18" fill="hold">
                                <p:stCondLst>
                                  <p:cond delay="500"/>
                                </p:stCondLst>
                                <p:childTnLst>
                                  <p:par>
                                    <p:cTn id="19" presetID="2" presetClass="entr" presetSubtype="8" fill="hold" grpId="0" nodeType="after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1000" fill="hold"/>
                                            <p:tgtEl>
                                              <p:spTgt spid="13"/>
                                            </p:tgtEl>
                                            <p:attrNameLst>
                                              <p:attrName>ppt_x</p:attrName>
                                            </p:attrNameLst>
                                          </p:cBhvr>
                                          <p:tavLst>
                                            <p:tav tm="0">
                                              <p:val>
                                                <p:strVal val="0-#ppt_w/2"/>
                                              </p:val>
                                            </p:tav>
                                            <p:tav tm="100000">
                                              <p:val>
                                                <p:strVal val="#ppt_x"/>
                                              </p:val>
                                            </p:tav>
                                          </p:tavLst>
                                        </p:anim>
                                        <p:anim calcmode="lin" valueType="num">
                                          <p:cBhvr additive="base">
                                            <p:cTn id="2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email"/>
          <a:srcRect/>
          <a:stretch>
            <a:fillRect/>
          </a:stretch>
        </p:blipFill>
        <p:spPr>
          <a:xfrm flipH="1">
            <a:off x="-22676" y="3193143"/>
            <a:ext cx="3200400" cy="3664857"/>
          </a:xfrm>
          <a:prstGeom prst="rect">
            <a:avLst/>
          </a:prstGeom>
        </p:spPr>
      </p:pic>
      <p:pic>
        <p:nvPicPr>
          <p:cNvPr id="5" name="图片 4"/>
          <p:cNvPicPr>
            <a:picLocks noChangeAspect="1"/>
          </p:cNvPicPr>
          <p:nvPr/>
        </p:nvPicPr>
        <p:blipFill>
          <a:blip r:embed="rId3" cstate="email"/>
          <a:stretch>
            <a:fillRect/>
          </a:stretch>
        </p:blipFill>
        <p:spPr>
          <a:xfrm>
            <a:off x="0" y="5339571"/>
            <a:ext cx="12192000" cy="1534537"/>
          </a:xfrm>
          <a:prstGeom prst="rect">
            <a:avLst/>
          </a:prstGeom>
        </p:spPr>
      </p:pic>
      <p:pic>
        <p:nvPicPr>
          <p:cNvPr id="8" name="图片 7"/>
          <p:cNvPicPr>
            <a:picLocks noChangeAspect="1"/>
          </p:cNvPicPr>
          <p:nvPr/>
        </p:nvPicPr>
        <p:blipFill>
          <a:blip r:embed="rId4" cstate="email"/>
          <a:stretch>
            <a:fillRect/>
          </a:stretch>
        </p:blipFill>
        <p:spPr>
          <a:xfrm>
            <a:off x="8560425" y="118001"/>
            <a:ext cx="3352175" cy="778487"/>
          </a:xfrm>
          <a:prstGeom prst="rect">
            <a:avLst/>
          </a:prstGeom>
        </p:spPr>
      </p:pic>
      <p:sp>
        <p:nvSpPr>
          <p:cNvPr id="11" name="矩形: 圆角 10"/>
          <p:cNvSpPr/>
          <p:nvPr>
            <p:custDataLst>
              <p:tags r:id="rId5"/>
            </p:custDataLst>
          </p:nvPr>
        </p:nvSpPr>
        <p:spPr>
          <a:xfrm>
            <a:off x="3631576" y="66456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2" name="矩形: 圆角 11"/>
          <p:cNvSpPr/>
          <p:nvPr>
            <p:custDataLst>
              <p:tags r:id="rId6"/>
            </p:custDataLst>
          </p:nvPr>
        </p:nvSpPr>
        <p:spPr>
          <a:xfrm>
            <a:off x="4488304" y="664567"/>
            <a:ext cx="7201143" cy="711076"/>
          </a:xfrm>
          <a:prstGeom prst="roundRect">
            <a:avLst/>
          </a:prstGeom>
          <a:solidFill>
            <a:schemeClr val="bg1">
              <a:alpha val="7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custDataLst>
              <p:tags r:id="rId7"/>
            </p:custDataLst>
          </p:nvPr>
        </p:nvSpPr>
        <p:spPr>
          <a:xfrm>
            <a:off x="3631576" y="1467532"/>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4" name="矩形: 圆角 13"/>
          <p:cNvSpPr/>
          <p:nvPr>
            <p:custDataLst>
              <p:tags r:id="rId8"/>
            </p:custDataLst>
          </p:nvPr>
        </p:nvSpPr>
        <p:spPr>
          <a:xfrm>
            <a:off x="4488304" y="1467532"/>
            <a:ext cx="7201143" cy="711076"/>
          </a:xfrm>
          <a:prstGeom prst="roundRect">
            <a:avLst/>
          </a:prstGeom>
          <a:solidFill>
            <a:schemeClr val="bg1">
              <a:alpha val="7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custDataLst>
              <p:tags r:id="rId9"/>
            </p:custDataLst>
          </p:nvPr>
        </p:nvSpPr>
        <p:spPr>
          <a:xfrm>
            <a:off x="3631576" y="227049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6" name="矩形: 圆角 15"/>
          <p:cNvSpPr/>
          <p:nvPr>
            <p:custDataLst>
              <p:tags r:id="rId10"/>
            </p:custDataLst>
          </p:nvPr>
        </p:nvSpPr>
        <p:spPr>
          <a:xfrm>
            <a:off x="4488304" y="2270497"/>
            <a:ext cx="7201143" cy="711076"/>
          </a:xfrm>
          <a:prstGeom prst="roundRect">
            <a:avLst/>
          </a:prstGeom>
          <a:solidFill>
            <a:schemeClr val="bg1">
              <a:alpha val="7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custDataLst>
              <p:tags r:id="rId11"/>
            </p:custDataLst>
          </p:nvPr>
        </p:nvSpPr>
        <p:spPr>
          <a:xfrm>
            <a:off x="3631576" y="3073462"/>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8" name="矩形: 圆角 17"/>
          <p:cNvSpPr/>
          <p:nvPr>
            <p:custDataLst>
              <p:tags r:id="rId12"/>
            </p:custDataLst>
          </p:nvPr>
        </p:nvSpPr>
        <p:spPr>
          <a:xfrm>
            <a:off x="4488304" y="3073462"/>
            <a:ext cx="7201143" cy="711076"/>
          </a:xfrm>
          <a:prstGeom prst="roundRect">
            <a:avLst/>
          </a:prstGeom>
          <a:solidFill>
            <a:schemeClr val="bg1">
              <a:alpha val="7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custDataLst>
              <p:tags r:id="rId13"/>
            </p:custDataLst>
          </p:nvPr>
        </p:nvSpPr>
        <p:spPr>
          <a:xfrm>
            <a:off x="3631576" y="387642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0" name="矩形: 圆角 19"/>
          <p:cNvSpPr/>
          <p:nvPr>
            <p:custDataLst>
              <p:tags r:id="rId14"/>
            </p:custDataLst>
          </p:nvPr>
        </p:nvSpPr>
        <p:spPr>
          <a:xfrm>
            <a:off x="4488304" y="3876427"/>
            <a:ext cx="7201143" cy="711076"/>
          </a:xfrm>
          <a:prstGeom prst="roundRect">
            <a:avLst/>
          </a:prstGeom>
          <a:solidFill>
            <a:schemeClr val="bg1">
              <a:alpha val="7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custDataLst>
              <p:tags r:id="rId15"/>
            </p:custDataLst>
          </p:nvPr>
        </p:nvSpPr>
        <p:spPr>
          <a:xfrm>
            <a:off x="3631576" y="4679392"/>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2" name="矩形: 圆角 21"/>
          <p:cNvSpPr/>
          <p:nvPr>
            <p:custDataLst>
              <p:tags r:id="rId16"/>
            </p:custDataLst>
          </p:nvPr>
        </p:nvSpPr>
        <p:spPr>
          <a:xfrm>
            <a:off x="4488304" y="4679392"/>
            <a:ext cx="7201143" cy="711076"/>
          </a:xfrm>
          <a:prstGeom prst="roundRect">
            <a:avLst/>
          </a:prstGeom>
          <a:solidFill>
            <a:schemeClr val="bg1">
              <a:alpha val="7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17"/>
            </p:custDataLst>
          </p:nvPr>
        </p:nvSpPr>
        <p:spPr>
          <a:xfrm>
            <a:off x="3696130" y="76351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壹</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24" name="文本框 23"/>
          <p:cNvSpPr txBox="1"/>
          <p:nvPr>
            <p:custDataLst>
              <p:tags r:id="rId18"/>
            </p:custDataLst>
          </p:nvPr>
        </p:nvSpPr>
        <p:spPr>
          <a:xfrm>
            <a:off x="3696130" y="1566479"/>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贰</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25" name="文本框 24"/>
          <p:cNvSpPr txBox="1"/>
          <p:nvPr>
            <p:custDataLst>
              <p:tags r:id="rId19"/>
            </p:custDataLst>
          </p:nvPr>
        </p:nvSpPr>
        <p:spPr>
          <a:xfrm>
            <a:off x="3696130" y="236944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叁</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26" name="文本框 25"/>
          <p:cNvSpPr txBox="1"/>
          <p:nvPr>
            <p:custDataLst>
              <p:tags r:id="rId20"/>
            </p:custDataLst>
          </p:nvPr>
        </p:nvSpPr>
        <p:spPr>
          <a:xfrm>
            <a:off x="3696130" y="3191461"/>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27" name="文本框 26"/>
          <p:cNvSpPr txBox="1"/>
          <p:nvPr>
            <p:custDataLst>
              <p:tags r:id="rId21"/>
            </p:custDataLst>
          </p:nvPr>
        </p:nvSpPr>
        <p:spPr>
          <a:xfrm>
            <a:off x="3696130" y="397537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伍</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28" name="文本框 27"/>
          <p:cNvSpPr txBox="1"/>
          <p:nvPr>
            <p:custDataLst>
              <p:tags r:id="rId22"/>
            </p:custDataLst>
          </p:nvPr>
        </p:nvSpPr>
        <p:spPr>
          <a:xfrm>
            <a:off x="3696130" y="4778339"/>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29" name="文本框 28"/>
          <p:cNvSpPr txBox="1"/>
          <p:nvPr>
            <p:custDataLst>
              <p:tags r:id="rId23"/>
            </p:custDataLst>
          </p:nvPr>
        </p:nvSpPr>
        <p:spPr>
          <a:xfrm>
            <a:off x="4703421" y="794615"/>
            <a:ext cx="7201143" cy="429895"/>
          </a:xfrm>
          <a:prstGeom prst="rect">
            <a:avLst/>
          </a:prstGeom>
          <a:noFill/>
        </p:spPr>
        <p:txBody>
          <a:bodyPr wrap="square">
            <a:spAutoFit/>
          </a:bodyPr>
          <a:lstStyle/>
          <a:p>
            <a:r>
              <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坚持党的全面领导的</a:t>
            </a:r>
            <a:r>
              <a:rPr lang="en-US" altLang="zh-CN"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全面</a:t>
            </a:r>
            <a:r>
              <a:rPr lang="en-US" altLang="zh-CN"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r>
              <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内涵</a:t>
            </a:r>
            <a:endParaRPr lang="en-US" altLang="zh-CN"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0" name="文本框 29"/>
          <p:cNvSpPr txBox="1"/>
          <p:nvPr>
            <p:custDataLst>
              <p:tags r:id="rId24"/>
            </p:custDataLst>
          </p:nvPr>
        </p:nvSpPr>
        <p:spPr>
          <a:xfrm>
            <a:off x="4703421" y="1597579"/>
            <a:ext cx="7316225" cy="429895"/>
          </a:xfrm>
          <a:prstGeom prst="rect">
            <a:avLst/>
          </a:prstGeom>
          <a:noFill/>
        </p:spPr>
        <p:txBody>
          <a:bodyPr wrap="square">
            <a:spAutoFit/>
          </a:bodyPr>
          <a:lstStyle/>
          <a:p>
            <a:pPr algn="l">
              <a:buClrTx/>
              <a:buSzTx/>
              <a:buFontTx/>
            </a:pPr>
            <a:r>
              <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政治建设</a:t>
            </a:r>
            <a:endPar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1" name="文本框 30"/>
          <p:cNvSpPr txBox="1"/>
          <p:nvPr>
            <p:custDataLst>
              <p:tags r:id="rId25"/>
            </p:custDataLst>
          </p:nvPr>
        </p:nvSpPr>
        <p:spPr>
          <a:xfrm>
            <a:off x="4703421" y="2400544"/>
            <a:ext cx="6096000" cy="429895"/>
          </a:xfrm>
          <a:prstGeom prst="rect">
            <a:avLst/>
          </a:prstGeom>
          <a:noFill/>
        </p:spPr>
        <p:txBody>
          <a:bodyPr wrap="square">
            <a:spAutoFit/>
          </a:bodyPr>
          <a:lstStyle/>
          <a:p>
            <a:pPr algn="l">
              <a:buClrTx/>
              <a:buSzTx/>
              <a:buFontTx/>
            </a:pPr>
            <a:r>
              <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经济建设</a:t>
            </a:r>
            <a:endPar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2" name="文本框 31"/>
          <p:cNvSpPr txBox="1"/>
          <p:nvPr>
            <p:custDataLst>
              <p:tags r:id="rId26"/>
            </p:custDataLst>
          </p:nvPr>
        </p:nvSpPr>
        <p:spPr>
          <a:xfrm>
            <a:off x="4703421" y="3203509"/>
            <a:ext cx="6520944" cy="429895"/>
          </a:xfrm>
          <a:prstGeom prst="rect">
            <a:avLst/>
          </a:prstGeom>
          <a:noFill/>
        </p:spPr>
        <p:txBody>
          <a:bodyPr wrap="square">
            <a:spAutoFit/>
          </a:bodyPr>
          <a:lstStyle/>
          <a:p>
            <a:pPr algn="l">
              <a:buClrTx/>
              <a:buSzTx/>
              <a:buFontTx/>
            </a:pPr>
            <a:r>
              <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文化建设</a:t>
            </a:r>
            <a:endPar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3" name="文本框 32"/>
          <p:cNvSpPr txBox="1"/>
          <p:nvPr>
            <p:custDataLst>
              <p:tags r:id="rId27"/>
            </p:custDataLst>
          </p:nvPr>
        </p:nvSpPr>
        <p:spPr>
          <a:xfrm>
            <a:off x="4703422" y="4047299"/>
            <a:ext cx="7088370" cy="429895"/>
          </a:xfrm>
          <a:prstGeom prst="rect">
            <a:avLst/>
          </a:prstGeom>
          <a:noFill/>
        </p:spPr>
        <p:txBody>
          <a:bodyPr wrap="square">
            <a:spAutoFit/>
          </a:bodyPr>
          <a:lstStyle/>
          <a:p>
            <a:pPr algn="l">
              <a:buClrTx/>
              <a:buSzTx/>
              <a:buFontTx/>
            </a:pPr>
            <a:r>
              <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社会建设</a:t>
            </a:r>
            <a:endPar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4" name="文本框 33"/>
          <p:cNvSpPr txBox="1"/>
          <p:nvPr>
            <p:custDataLst>
              <p:tags r:id="rId28"/>
            </p:custDataLst>
          </p:nvPr>
        </p:nvSpPr>
        <p:spPr>
          <a:xfrm>
            <a:off x="4703421" y="4809440"/>
            <a:ext cx="6520944" cy="429895"/>
          </a:xfrm>
          <a:prstGeom prst="rect">
            <a:avLst/>
          </a:prstGeom>
          <a:noFill/>
        </p:spPr>
        <p:txBody>
          <a:bodyPr wrap="square">
            <a:spAutoFit/>
          </a:bodyPr>
          <a:lstStyle/>
          <a:p>
            <a:pPr algn="l">
              <a:buClrTx/>
              <a:buSzTx/>
              <a:buFontTx/>
            </a:pPr>
            <a:r>
              <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生态文明建设</a:t>
            </a:r>
            <a:endPar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5" name="矩形: 圆角 34"/>
          <p:cNvSpPr/>
          <p:nvPr>
            <p:custDataLst>
              <p:tags r:id="rId29"/>
            </p:custDataLst>
          </p:nvPr>
        </p:nvSpPr>
        <p:spPr>
          <a:xfrm>
            <a:off x="3631576" y="548235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6" name="矩形: 圆角 35"/>
          <p:cNvSpPr/>
          <p:nvPr>
            <p:custDataLst>
              <p:tags r:id="rId30"/>
            </p:custDataLst>
          </p:nvPr>
        </p:nvSpPr>
        <p:spPr>
          <a:xfrm>
            <a:off x="4488304" y="5482357"/>
            <a:ext cx="7201143" cy="711076"/>
          </a:xfrm>
          <a:prstGeom prst="roundRect">
            <a:avLst/>
          </a:prstGeom>
          <a:solidFill>
            <a:schemeClr val="bg1">
              <a:alpha val="7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custDataLst>
              <p:tags r:id="rId31"/>
            </p:custDataLst>
          </p:nvPr>
        </p:nvSpPr>
        <p:spPr>
          <a:xfrm>
            <a:off x="3696130" y="558130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柒</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38" name="文本框 37"/>
          <p:cNvSpPr txBox="1"/>
          <p:nvPr>
            <p:custDataLst>
              <p:tags r:id="rId32"/>
            </p:custDataLst>
          </p:nvPr>
        </p:nvSpPr>
        <p:spPr>
          <a:xfrm>
            <a:off x="4703422" y="5612404"/>
            <a:ext cx="7078646" cy="429895"/>
          </a:xfrm>
          <a:prstGeom prst="rect">
            <a:avLst/>
          </a:prstGeom>
          <a:noFill/>
        </p:spPr>
        <p:txBody>
          <a:bodyPr wrap="square">
            <a:spAutoFit/>
          </a:bodyPr>
          <a:lstStyle/>
          <a:p>
            <a:pPr algn="l">
              <a:buClrTx/>
              <a:buSzTx/>
              <a:buFontTx/>
            </a:pPr>
            <a:r>
              <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继续进行具有许多新的历史特点的伟大斗争</a:t>
            </a:r>
            <a:endParaRPr lang="zh-CN" altLang="en-US" sz="22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6" name="标题 1"/>
          <p:cNvSpPr>
            <a:spLocks noGrp="1"/>
          </p:cNvSpPr>
          <p:nvPr>
            <p:ph type="title"/>
          </p:nvPr>
        </p:nvSpPr>
        <p:spPr>
          <a:xfrm>
            <a:off x="1515050" y="1115106"/>
            <a:ext cx="1397000" cy="3207544"/>
          </a:xfrm>
        </p:spPr>
        <p:txBody>
          <a:bodyPr vert="eaVert">
            <a:normAutofit fontScale="90000"/>
          </a:bodyPr>
          <a:lstStyle/>
          <a:p>
            <a:r>
              <a:rPr lang="zh-CN" altLang="en-US" sz="7200" b="1" kern="1800" dirty="0">
                <a:ln>
                  <a:solidFill>
                    <a:schemeClr val="bg1"/>
                  </a:solidFill>
                </a:ln>
                <a:gradFill>
                  <a:gsLst>
                    <a:gs pos="0">
                      <a:srgbClr val="FF0000"/>
                    </a:gs>
                    <a:gs pos="100000">
                      <a:srgbClr val="8B3130"/>
                    </a:gs>
                  </a:gsLst>
                  <a:lin ang="0" scaled="0"/>
                </a:gradFill>
                <a:effectLst/>
                <a:latin typeface="字魂经典雅黑" panose="00000500000000000000" charset="-122"/>
                <a:ea typeface="字魂经典雅黑" panose="00000500000000000000" charset="-122"/>
                <a:cs typeface="字魂经典雅黑" panose="00000500000000000000" charset="-122"/>
              </a:rPr>
              <a:t>目录</a:t>
            </a:r>
            <a:br>
              <a:rPr lang="en-US" altLang="zh-CN" sz="7200" b="1" kern="1800" dirty="0">
                <a:ln>
                  <a:solidFill>
                    <a:schemeClr val="bg1"/>
                  </a:solidFill>
                </a:ln>
                <a:gradFill>
                  <a:gsLst>
                    <a:gs pos="0">
                      <a:srgbClr val="FF0000"/>
                    </a:gs>
                    <a:gs pos="100000">
                      <a:srgbClr val="8B3130"/>
                    </a:gs>
                  </a:gsLst>
                  <a:lin ang="0" scaled="0"/>
                </a:gradFill>
                <a:effectLst/>
                <a:latin typeface="字魂经典雅黑" panose="00000500000000000000" charset="-122"/>
                <a:ea typeface="字魂经典雅黑" panose="00000500000000000000" charset="-122"/>
                <a:cs typeface="字魂经典雅黑" panose="00000500000000000000" charset="-122"/>
              </a:rPr>
            </a:br>
            <a:r>
              <a:rPr lang="en-US" altLang="zh-CN" b="1" kern="1800" dirty="0">
                <a:ln>
                  <a:solidFill>
                    <a:schemeClr val="bg1"/>
                  </a:solidFill>
                </a:ln>
                <a:gradFill>
                  <a:gsLst>
                    <a:gs pos="0">
                      <a:srgbClr val="FF0000"/>
                    </a:gs>
                    <a:gs pos="100000">
                      <a:srgbClr val="8B3130"/>
                    </a:gs>
                  </a:gsLst>
                  <a:lin ang="0" scaled="0"/>
                </a:gradFill>
                <a:effectLst/>
                <a:latin typeface="字魂经典雅黑" panose="00000500000000000000" charset="-122"/>
                <a:ea typeface="字魂经典雅黑" panose="00000500000000000000" charset="-122"/>
                <a:cs typeface="字魂经典雅黑" panose="00000500000000000000" charset="-122"/>
              </a:rPr>
              <a:t>CONTENTS </a:t>
            </a:r>
            <a:endParaRPr lang="zh-CN" altLang="en-US" sz="7200" b="1" kern="1800" dirty="0">
              <a:ln>
                <a:solidFill>
                  <a:schemeClr val="bg1"/>
                </a:solidFill>
              </a:ln>
              <a:gradFill>
                <a:gsLst>
                  <a:gs pos="0">
                    <a:srgbClr val="FF0000"/>
                  </a:gs>
                  <a:gs pos="100000">
                    <a:srgbClr val="8B3130"/>
                  </a:gs>
                </a:gsLst>
                <a:lin ang="0" scaled="0"/>
              </a:gradFill>
              <a:effectLst/>
              <a:latin typeface="字魂经典雅黑" panose="00000500000000000000" charset="-122"/>
              <a:ea typeface="字魂经典雅黑" panose="00000500000000000000" charset="-122"/>
              <a:cs typeface="字魂经典雅黑" panose="000005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email"/>
          <a:srcRect/>
          <a:stretch>
            <a:fillRect/>
          </a:stretch>
        </p:blipFill>
        <p:spPr>
          <a:xfrm flipH="1">
            <a:off x="-22676" y="3193143"/>
            <a:ext cx="3200400" cy="3664857"/>
          </a:xfrm>
          <a:prstGeom prst="rect">
            <a:avLst/>
          </a:prstGeom>
        </p:spPr>
      </p:pic>
      <p:pic>
        <p:nvPicPr>
          <p:cNvPr id="7" name="图片 6"/>
          <p:cNvPicPr>
            <a:picLocks noChangeAspect="1"/>
          </p:cNvPicPr>
          <p:nvPr/>
        </p:nvPicPr>
        <p:blipFill>
          <a:blip r:embed="rId2" cstate="email"/>
          <a:stretch>
            <a:fillRect/>
          </a:stretch>
        </p:blipFill>
        <p:spPr>
          <a:xfrm>
            <a:off x="0" y="2703347"/>
            <a:ext cx="12192000" cy="3887952"/>
          </a:xfrm>
          <a:prstGeom prst="rect">
            <a:avLst/>
          </a:prstGeom>
        </p:spPr>
      </p:pic>
      <p:pic>
        <p:nvPicPr>
          <p:cNvPr id="5" name="图片 4"/>
          <p:cNvPicPr>
            <a:picLocks noChangeAspect="1"/>
          </p:cNvPicPr>
          <p:nvPr/>
        </p:nvPicPr>
        <p:blipFill>
          <a:blip r:embed="rId3" cstate="email"/>
          <a:stretch>
            <a:fillRect/>
          </a:stretch>
        </p:blipFill>
        <p:spPr>
          <a:xfrm>
            <a:off x="0" y="5339571"/>
            <a:ext cx="12192000" cy="1534537"/>
          </a:xfrm>
          <a:prstGeom prst="rect">
            <a:avLst/>
          </a:prstGeom>
        </p:spPr>
      </p:pic>
      <p:sp>
        <p:nvSpPr>
          <p:cNvPr id="4" name="文本框 3"/>
          <p:cNvSpPr txBox="1"/>
          <p:nvPr/>
        </p:nvSpPr>
        <p:spPr>
          <a:xfrm>
            <a:off x="827314" y="2370439"/>
            <a:ext cx="10537372" cy="1938020"/>
          </a:xfrm>
          <a:prstGeom prst="rect">
            <a:avLst/>
          </a:prstGeom>
          <a:noFill/>
        </p:spPr>
        <p:txBody>
          <a:bodyPr wrap="square" rtlCol="0">
            <a:spAutoFit/>
          </a:bodyPr>
          <a:lstStyle/>
          <a:p>
            <a:pPr algn="ctr"/>
            <a:r>
              <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latin typeface="字魂35号-经典雅黑" panose="02000000000000000000" charset="-122"/>
                <a:ea typeface="字魂35号-经典雅黑" panose="02000000000000000000" charset="-122"/>
                <a:cs typeface="字魂35号-经典雅黑" panose="02000000000000000000" charset="-122"/>
              </a:rPr>
              <a:t>坚持党的全面领导的</a:t>
            </a:r>
            <a:br>
              <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latin typeface="字魂35号-经典雅黑" panose="02000000000000000000" charset="-122"/>
                <a:ea typeface="字魂35号-经典雅黑" panose="02000000000000000000" charset="-122"/>
                <a:cs typeface="字魂35号-经典雅黑" panose="02000000000000000000" charset="-122"/>
              </a:rPr>
            </a:br>
            <a:r>
              <a:rPr lang="en-US" altLang="zh-CN" sz="6000" b="1" kern="1800" dirty="0">
                <a:ln w="19050">
                  <a:solidFill>
                    <a:schemeClr val="bg1"/>
                  </a:solidFill>
                </a:ln>
                <a:gradFill>
                  <a:gsLst>
                    <a:gs pos="45100">
                      <a:srgbClr val="FF0000"/>
                    </a:gs>
                    <a:gs pos="0">
                      <a:srgbClr val="C00000"/>
                    </a:gs>
                    <a:gs pos="100000">
                      <a:srgbClr val="8B3130"/>
                    </a:gs>
                  </a:gsLst>
                  <a:lin ang="3600000" scaled="0"/>
                </a:gradFill>
                <a:effectLst/>
                <a:latin typeface="字魂35号-经典雅黑" panose="02000000000000000000" charset="-122"/>
                <a:ea typeface="字魂35号-经典雅黑" panose="02000000000000000000" charset="-122"/>
                <a:cs typeface="字魂35号-经典雅黑" panose="02000000000000000000" charset="-122"/>
              </a:rPr>
              <a:t>”</a:t>
            </a:r>
            <a:r>
              <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latin typeface="字魂35号-经典雅黑" panose="02000000000000000000" charset="-122"/>
                <a:ea typeface="字魂35号-经典雅黑" panose="02000000000000000000" charset="-122"/>
                <a:cs typeface="字魂35号-经典雅黑" panose="02000000000000000000" charset="-122"/>
              </a:rPr>
              <a:t>全面</a:t>
            </a:r>
            <a:r>
              <a:rPr lang="en-US" altLang="zh-CN" sz="6000" b="1" kern="1800" dirty="0">
                <a:ln w="19050">
                  <a:solidFill>
                    <a:schemeClr val="bg1"/>
                  </a:solidFill>
                </a:ln>
                <a:gradFill>
                  <a:gsLst>
                    <a:gs pos="45100">
                      <a:srgbClr val="FF0000"/>
                    </a:gs>
                    <a:gs pos="0">
                      <a:srgbClr val="C00000"/>
                    </a:gs>
                    <a:gs pos="100000">
                      <a:srgbClr val="8B3130"/>
                    </a:gs>
                  </a:gsLst>
                  <a:lin ang="3600000" scaled="0"/>
                </a:gradFill>
                <a:effectLst/>
                <a:latin typeface="字魂35号-经典雅黑" panose="02000000000000000000" charset="-122"/>
                <a:ea typeface="字魂35号-经典雅黑" panose="02000000000000000000" charset="-122"/>
                <a:cs typeface="字魂35号-经典雅黑" panose="02000000000000000000" charset="-122"/>
              </a:rPr>
              <a:t>“</a:t>
            </a:r>
            <a:r>
              <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latin typeface="字魂35号-经典雅黑" panose="02000000000000000000" charset="-122"/>
                <a:ea typeface="字魂35号-经典雅黑" panose="02000000000000000000" charset="-122"/>
                <a:cs typeface="字魂35号-经典雅黑" panose="02000000000000000000" charset="-122"/>
              </a:rPr>
              <a:t>内涵</a:t>
            </a:r>
            <a:endParaRPr lang="zh-CN" altLang="en-US" sz="6000" b="1" kern="1800" dirty="0">
              <a:ln w="19050">
                <a:solidFill>
                  <a:schemeClr val="bg1"/>
                </a:solidFill>
              </a:ln>
              <a:gradFill>
                <a:gsLst>
                  <a:gs pos="45100">
                    <a:srgbClr val="FF0000"/>
                  </a:gs>
                  <a:gs pos="0">
                    <a:srgbClr val="C00000"/>
                  </a:gs>
                  <a:gs pos="100000">
                    <a:srgbClr val="8B3130"/>
                  </a:gs>
                </a:gsLst>
                <a:lin ang="3600000" scaled="0"/>
              </a:gradFill>
              <a:effectLst/>
              <a:latin typeface="字魂35号-经典雅黑" panose="02000000000000000000" charset="-122"/>
              <a:ea typeface="字魂35号-经典雅黑" panose="02000000000000000000" charset="-122"/>
              <a:cs typeface="字魂35号-经典雅黑" panose="02000000000000000000" charset="-122"/>
            </a:endParaRPr>
          </a:p>
        </p:txBody>
      </p:sp>
      <p:grpSp>
        <p:nvGrpSpPr>
          <p:cNvPr id="32" name="组合 31"/>
          <p:cNvGrpSpPr/>
          <p:nvPr/>
        </p:nvGrpSpPr>
        <p:grpSpPr>
          <a:xfrm>
            <a:off x="3976688" y="678091"/>
            <a:ext cx="3806824" cy="1376634"/>
            <a:chOff x="4235450" y="802876"/>
            <a:chExt cx="3806824" cy="1376634"/>
          </a:xfrm>
        </p:grpSpPr>
        <p:grpSp>
          <p:nvGrpSpPr>
            <p:cNvPr id="33" name="组合 32"/>
            <p:cNvGrpSpPr/>
            <p:nvPr/>
          </p:nvGrpSpPr>
          <p:grpSpPr>
            <a:xfrm>
              <a:off x="5451470" y="1127229"/>
              <a:ext cx="2590804" cy="727929"/>
              <a:chOff x="4660897" y="4244138"/>
              <a:chExt cx="2590804" cy="727929"/>
            </a:xfrm>
          </p:grpSpPr>
          <p:sp>
            <p:nvSpPr>
              <p:cNvPr id="35" name="矩形: 圆角 34"/>
              <p:cNvSpPr/>
              <p:nvPr/>
            </p:nvSpPr>
            <p:spPr>
              <a:xfrm>
                <a:off x="4660897" y="4244138"/>
                <a:ext cx="2590804" cy="727929"/>
              </a:xfrm>
              <a:prstGeom prst="roundRect">
                <a:avLst>
                  <a:gd name="adj" fmla="val 32989"/>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4940299" y="4346492"/>
                <a:ext cx="2032000" cy="523220"/>
              </a:xfrm>
              <a:prstGeom prst="rect">
                <a:avLst/>
              </a:prstGeom>
              <a:noFill/>
            </p:spPr>
            <p:txBody>
              <a:bodyPr wrap="square">
                <a:spAutoFit/>
              </a:bodyPr>
              <a:lstStyle/>
              <a:p>
                <a:pPr algn="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第壹部分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pic>
          <p:nvPicPr>
            <p:cNvPr id="34" name="图片 33"/>
            <p:cNvPicPr>
              <a:picLocks noChangeAspect="1"/>
            </p:cNvPicPr>
            <p:nvPr/>
          </p:nvPicPr>
          <p:blipFill rotWithShape="1">
            <a:blip r:embed="rId4" cstate="email"/>
            <a:srcRect/>
            <a:stretch>
              <a:fillRect/>
            </a:stretch>
          </p:blipFill>
          <p:spPr>
            <a:xfrm>
              <a:off x="4235450" y="802876"/>
              <a:ext cx="2047563" cy="1376634"/>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22"/>
          <p:cNvSpPr/>
          <p:nvPr/>
        </p:nvSpPr>
        <p:spPr>
          <a:xfrm>
            <a:off x="2328421" y="1701800"/>
            <a:ext cx="8988867" cy="765782"/>
          </a:xfrm>
          <a:prstGeom prst="roundRect">
            <a:avLst>
              <a:gd name="adj" fmla="val 50000"/>
            </a:avLst>
          </a:prstGeom>
          <a:noFill/>
          <a:ln w="19050">
            <a:solidFill>
              <a:srgbClr val="8E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5" name="矩形: 圆角 4"/>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壹</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9" name="文本框 8"/>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坚持党的全面领导的“全面”内涵</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17" name="文本框 16"/>
          <p:cNvSpPr txBox="1"/>
          <p:nvPr/>
        </p:nvSpPr>
        <p:spPr>
          <a:xfrm>
            <a:off x="838631" y="2617431"/>
            <a:ext cx="10449146" cy="1337945"/>
          </a:xfrm>
          <a:prstGeom prst="rect">
            <a:avLst/>
          </a:prstGeom>
          <a:noFill/>
        </p:spPr>
        <p:txBody>
          <a:bodyPr wrap="square">
            <a:spAutoFit/>
          </a:bodyPr>
          <a:lstStyle/>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党的十九届六中全会强调，必须坚持党的全面领导特别是党中央集中统一领导，坚持民主集中制，确保党始终总揽全局、协调各方。把握好这一重大命题离不开对党的全面领导的“全面”的理解。</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8" name="矩形: 圆角 17"/>
          <p:cNvSpPr/>
          <p:nvPr/>
        </p:nvSpPr>
        <p:spPr>
          <a:xfrm>
            <a:off x="838630" y="1701800"/>
            <a:ext cx="2050620" cy="765782"/>
          </a:xfrm>
          <a:prstGeom prst="roundRect">
            <a:avLst/>
          </a:prstGeom>
          <a:solidFill>
            <a:srgbClr val="C00000"/>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1035479" y="1900025"/>
            <a:ext cx="1705073" cy="398780"/>
          </a:xfrm>
          <a:prstGeom prst="rect">
            <a:avLst/>
          </a:prstGeom>
          <a:noFill/>
        </p:spPr>
        <p:txBody>
          <a:bodyPr wrap="square">
            <a:spAutoFit/>
          </a:bodyPr>
          <a:lstStyle/>
          <a:p>
            <a:pPr algn="ctr"/>
            <a:r>
              <a:rPr lang="zh-CN" altLang="en-US" sz="20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所谓全面：</a:t>
            </a:r>
            <a:endParaRPr lang="en-US" altLang="zh-CN" sz="20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22" name="文本框 21"/>
          <p:cNvSpPr txBox="1"/>
          <p:nvPr/>
        </p:nvSpPr>
        <p:spPr>
          <a:xfrm>
            <a:off x="2692482" y="1838430"/>
            <a:ext cx="7174354" cy="521970"/>
          </a:xfrm>
          <a:prstGeom prst="rect">
            <a:avLst/>
          </a:prstGeom>
          <a:noFill/>
        </p:spPr>
        <p:txBody>
          <a:bodyPr wrap="square">
            <a:spAutoFit/>
          </a:bodyPr>
          <a:lstStyle/>
          <a:p>
            <a:pPr algn="ctr"/>
            <a:r>
              <a:rPr lang="zh-CN" altLang="en-US" sz="28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“意味着党的领导全覆盖和坚强有力”</a:t>
            </a:r>
            <a:endParaRPr lang="zh-CN" altLang="en-US" sz="28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7" name="文本框 26"/>
          <p:cNvSpPr txBox="1"/>
          <p:nvPr/>
        </p:nvSpPr>
        <p:spPr>
          <a:xfrm>
            <a:off x="521130" y="4255000"/>
            <a:ext cx="3260946" cy="583565"/>
          </a:xfrm>
          <a:prstGeom prst="rect">
            <a:avLst/>
          </a:prstGeom>
          <a:noFill/>
        </p:spPr>
        <p:txBody>
          <a:bodyPr wrap="square">
            <a:spAutoFit/>
          </a:bodyPr>
          <a:lstStyle/>
          <a:p>
            <a:r>
              <a:rPr lang="zh-CN" altLang="en-US"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“四个全面</a:t>
            </a:r>
            <a:r>
              <a:rPr lang="zh-CN" altLang="en-US"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endParaRPr lang="zh-CN" altLang="en-US"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3" name="任意多边形: 形状 32"/>
          <p:cNvSpPr/>
          <p:nvPr/>
        </p:nvSpPr>
        <p:spPr>
          <a:xfrm>
            <a:off x="841215" y="5064230"/>
            <a:ext cx="2301347" cy="920538"/>
          </a:xfrm>
          <a:custGeom>
            <a:avLst/>
            <a:gdLst>
              <a:gd name="connsiteX0" fmla="*/ 0 w 2301347"/>
              <a:gd name="connsiteY0" fmla="*/ 0 h 920538"/>
              <a:gd name="connsiteX1" fmla="*/ 1841078 w 2301347"/>
              <a:gd name="connsiteY1" fmla="*/ 0 h 920538"/>
              <a:gd name="connsiteX2" fmla="*/ 2301347 w 2301347"/>
              <a:gd name="connsiteY2" fmla="*/ 460269 h 920538"/>
              <a:gd name="connsiteX3" fmla="*/ 1841078 w 2301347"/>
              <a:gd name="connsiteY3" fmla="*/ 920538 h 920538"/>
              <a:gd name="connsiteX4" fmla="*/ 0 w 2301347"/>
              <a:gd name="connsiteY4" fmla="*/ 920538 h 920538"/>
              <a:gd name="connsiteX5" fmla="*/ 460269 w 2301347"/>
              <a:gd name="connsiteY5" fmla="*/ 460269 h 920538"/>
              <a:gd name="connsiteX6" fmla="*/ 0 w 2301347"/>
              <a:gd name="connsiteY6" fmla="*/ 0 h 9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1347" h="920538">
                <a:moveTo>
                  <a:pt x="0" y="0"/>
                </a:moveTo>
                <a:lnTo>
                  <a:pt x="1841078" y="0"/>
                </a:lnTo>
                <a:lnTo>
                  <a:pt x="2301347" y="460269"/>
                </a:lnTo>
                <a:lnTo>
                  <a:pt x="1841078" y="920538"/>
                </a:lnTo>
                <a:lnTo>
                  <a:pt x="0" y="920538"/>
                </a:lnTo>
                <a:lnTo>
                  <a:pt x="460269" y="460269"/>
                </a:lnTo>
                <a:lnTo>
                  <a:pt x="0" y="0"/>
                </a:ln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6281" tIns="32004" rIns="492273" bIns="32004" numCol="1" spcCol="1270" anchor="ctr" anchorCtr="0">
            <a:noAutofit/>
          </a:bodyPr>
          <a:lstStyle/>
          <a:p>
            <a:pPr marL="0" lvl="0" indent="0" algn="ctr" defTabSz="1066800">
              <a:lnSpc>
                <a:spcPct val="90000"/>
              </a:lnSpc>
              <a:spcBef>
                <a:spcPct val="0"/>
              </a:spcBef>
              <a:spcAft>
                <a:spcPct val="35000"/>
              </a:spcAft>
              <a:buNone/>
            </a:pPr>
            <a:r>
              <a:rPr lang="zh-CN" sz="2400" kern="12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领导对象</a:t>
            </a:r>
            <a:endParaRPr lang="zh-CN" sz="2400" kern="12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4" name="任意多边形: 形状 33"/>
          <p:cNvSpPr/>
          <p:nvPr/>
        </p:nvSpPr>
        <p:spPr>
          <a:xfrm>
            <a:off x="3024823" y="5064230"/>
            <a:ext cx="2301347" cy="920538"/>
          </a:xfrm>
          <a:custGeom>
            <a:avLst/>
            <a:gdLst>
              <a:gd name="connsiteX0" fmla="*/ 0 w 2301347"/>
              <a:gd name="connsiteY0" fmla="*/ 0 h 920538"/>
              <a:gd name="connsiteX1" fmla="*/ 1841078 w 2301347"/>
              <a:gd name="connsiteY1" fmla="*/ 0 h 920538"/>
              <a:gd name="connsiteX2" fmla="*/ 2301347 w 2301347"/>
              <a:gd name="connsiteY2" fmla="*/ 460269 h 920538"/>
              <a:gd name="connsiteX3" fmla="*/ 1841078 w 2301347"/>
              <a:gd name="connsiteY3" fmla="*/ 920538 h 920538"/>
              <a:gd name="connsiteX4" fmla="*/ 0 w 2301347"/>
              <a:gd name="connsiteY4" fmla="*/ 920538 h 920538"/>
              <a:gd name="connsiteX5" fmla="*/ 460269 w 2301347"/>
              <a:gd name="connsiteY5" fmla="*/ 460269 h 920538"/>
              <a:gd name="connsiteX6" fmla="*/ 0 w 2301347"/>
              <a:gd name="connsiteY6" fmla="*/ 0 h 9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1347" h="920538">
                <a:moveTo>
                  <a:pt x="0" y="0"/>
                </a:moveTo>
                <a:lnTo>
                  <a:pt x="1841078" y="0"/>
                </a:lnTo>
                <a:lnTo>
                  <a:pt x="2301347" y="460269"/>
                </a:lnTo>
                <a:lnTo>
                  <a:pt x="1841078" y="920538"/>
                </a:lnTo>
                <a:lnTo>
                  <a:pt x="0" y="920538"/>
                </a:lnTo>
                <a:lnTo>
                  <a:pt x="460269" y="460269"/>
                </a:lnTo>
                <a:lnTo>
                  <a:pt x="0" y="0"/>
                </a:lnTo>
                <a:close/>
              </a:path>
            </a:pathLst>
          </a:custGeom>
          <a:solidFill>
            <a:srgbClr val="FF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6281" tIns="32004" rIns="492273" bIns="32004" numCol="1" spcCol="1270" anchor="ctr" anchorCtr="0">
            <a:noAutofit/>
          </a:bodyPr>
          <a:lstStyle/>
          <a:p>
            <a:pPr marL="0" lvl="0" indent="0" algn="ctr" defTabSz="1066800">
              <a:lnSpc>
                <a:spcPct val="90000"/>
              </a:lnSpc>
              <a:spcBef>
                <a:spcPct val="0"/>
              </a:spcBef>
              <a:spcAft>
                <a:spcPct val="35000"/>
              </a:spcAft>
              <a:buNone/>
            </a:pPr>
            <a:r>
              <a:rPr lang="zh-CN" sz="2400" kern="1200">
                <a:latin typeface="阿里巴巴普惠体 M" panose="00020600040101010101" pitchFamily="18" charset="-122"/>
                <a:ea typeface="阿里巴巴普惠体 M" panose="00020600040101010101" pitchFamily="18" charset="-122"/>
                <a:cs typeface="阿里巴巴普惠体 M" panose="00020600040101010101" pitchFamily="18" charset="-122"/>
              </a:rPr>
              <a:t>领导内容</a:t>
            </a:r>
            <a:endParaRPr lang="zh-CN" sz="2400" kern="120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5" name="任意多边形: 形状 34"/>
          <p:cNvSpPr/>
          <p:nvPr/>
        </p:nvSpPr>
        <p:spPr>
          <a:xfrm>
            <a:off x="5180491" y="5064230"/>
            <a:ext cx="2301347" cy="920538"/>
          </a:xfrm>
          <a:custGeom>
            <a:avLst/>
            <a:gdLst>
              <a:gd name="connsiteX0" fmla="*/ 0 w 2301347"/>
              <a:gd name="connsiteY0" fmla="*/ 0 h 920538"/>
              <a:gd name="connsiteX1" fmla="*/ 1841078 w 2301347"/>
              <a:gd name="connsiteY1" fmla="*/ 0 h 920538"/>
              <a:gd name="connsiteX2" fmla="*/ 2301347 w 2301347"/>
              <a:gd name="connsiteY2" fmla="*/ 460269 h 920538"/>
              <a:gd name="connsiteX3" fmla="*/ 1841078 w 2301347"/>
              <a:gd name="connsiteY3" fmla="*/ 920538 h 920538"/>
              <a:gd name="connsiteX4" fmla="*/ 0 w 2301347"/>
              <a:gd name="connsiteY4" fmla="*/ 920538 h 920538"/>
              <a:gd name="connsiteX5" fmla="*/ 460269 w 2301347"/>
              <a:gd name="connsiteY5" fmla="*/ 460269 h 920538"/>
              <a:gd name="connsiteX6" fmla="*/ 0 w 2301347"/>
              <a:gd name="connsiteY6" fmla="*/ 0 h 9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1347" h="920538">
                <a:moveTo>
                  <a:pt x="0" y="0"/>
                </a:moveTo>
                <a:lnTo>
                  <a:pt x="1841078" y="0"/>
                </a:lnTo>
                <a:lnTo>
                  <a:pt x="2301347" y="460269"/>
                </a:lnTo>
                <a:lnTo>
                  <a:pt x="1841078" y="920538"/>
                </a:lnTo>
                <a:lnTo>
                  <a:pt x="0" y="920538"/>
                </a:lnTo>
                <a:lnTo>
                  <a:pt x="460269" y="460269"/>
                </a:lnTo>
                <a:lnTo>
                  <a:pt x="0" y="0"/>
                </a:ln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6281" tIns="32004" rIns="492273" bIns="32004" numCol="1" spcCol="1270" anchor="ctr" anchorCtr="0">
            <a:noAutofit/>
          </a:bodyPr>
          <a:lstStyle/>
          <a:p>
            <a:pPr marL="0" lvl="0" indent="0" algn="ctr" defTabSz="1066800">
              <a:lnSpc>
                <a:spcPct val="90000"/>
              </a:lnSpc>
              <a:spcBef>
                <a:spcPct val="0"/>
              </a:spcBef>
              <a:spcAft>
                <a:spcPct val="35000"/>
              </a:spcAft>
              <a:buNone/>
            </a:pPr>
            <a:r>
              <a:rPr lang="zh-CN" sz="2400" kern="1200">
                <a:latin typeface="阿里巴巴普惠体 M" panose="00020600040101010101" pitchFamily="18" charset="-122"/>
                <a:ea typeface="阿里巴巴普惠体 M" panose="00020600040101010101" pitchFamily="18" charset="-122"/>
                <a:cs typeface="阿里巴巴普惠体 M" panose="00020600040101010101" pitchFamily="18" charset="-122"/>
              </a:rPr>
              <a:t>领导过程</a:t>
            </a:r>
            <a:endParaRPr lang="zh-CN" sz="2400" kern="120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6" name="任意多边形: 形状 35"/>
          <p:cNvSpPr/>
          <p:nvPr/>
        </p:nvSpPr>
        <p:spPr>
          <a:xfrm>
            <a:off x="7376163" y="5064230"/>
            <a:ext cx="2301347" cy="920538"/>
          </a:xfrm>
          <a:custGeom>
            <a:avLst/>
            <a:gdLst>
              <a:gd name="connsiteX0" fmla="*/ 0 w 2301347"/>
              <a:gd name="connsiteY0" fmla="*/ 0 h 920538"/>
              <a:gd name="connsiteX1" fmla="*/ 1841078 w 2301347"/>
              <a:gd name="connsiteY1" fmla="*/ 0 h 920538"/>
              <a:gd name="connsiteX2" fmla="*/ 2301347 w 2301347"/>
              <a:gd name="connsiteY2" fmla="*/ 460269 h 920538"/>
              <a:gd name="connsiteX3" fmla="*/ 1841078 w 2301347"/>
              <a:gd name="connsiteY3" fmla="*/ 920538 h 920538"/>
              <a:gd name="connsiteX4" fmla="*/ 0 w 2301347"/>
              <a:gd name="connsiteY4" fmla="*/ 920538 h 920538"/>
              <a:gd name="connsiteX5" fmla="*/ 460269 w 2301347"/>
              <a:gd name="connsiteY5" fmla="*/ 460269 h 920538"/>
              <a:gd name="connsiteX6" fmla="*/ 0 w 2301347"/>
              <a:gd name="connsiteY6" fmla="*/ 0 h 9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1347" h="920538">
                <a:moveTo>
                  <a:pt x="0" y="0"/>
                </a:moveTo>
                <a:lnTo>
                  <a:pt x="1841078" y="0"/>
                </a:lnTo>
                <a:lnTo>
                  <a:pt x="2301347" y="460269"/>
                </a:lnTo>
                <a:lnTo>
                  <a:pt x="1841078" y="920538"/>
                </a:lnTo>
                <a:lnTo>
                  <a:pt x="0" y="920538"/>
                </a:lnTo>
                <a:lnTo>
                  <a:pt x="460269" y="460269"/>
                </a:lnTo>
                <a:lnTo>
                  <a:pt x="0" y="0"/>
                </a:lnTo>
                <a:close/>
              </a:path>
            </a:pathLst>
          </a:custGeom>
          <a:solidFill>
            <a:srgbClr val="FF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6281" tIns="32004" rIns="492273" bIns="32004" numCol="1" spcCol="1270" anchor="ctr" anchorCtr="0">
            <a:noAutofit/>
          </a:bodyPr>
          <a:lstStyle/>
          <a:p>
            <a:pPr marL="0" lvl="0" indent="0" algn="ctr" defTabSz="1066800">
              <a:lnSpc>
                <a:spcPct val="90000"/>
              </a:lnSpc>
              <a:spcBef>
                <a:spcPct val="0"/>
              </a:spcBef>
              <a:spcAft>
                <a:spcPct val="35000"/>
              </a:spcAft>
              <a:buNone/>
            </a:pPr>
            <a:r>
              <a:rPr lang="zh-CN" sz="2400" kern="1200">
                <a:latin typeface="阿里巴巴普惠体 M" panose="00020600040101010101" pitchFamily="18" charset="-122"/>
                <a:ea typeface="阿里巴巴普惠体 M" panose="00020600040101010101" pitchFamily="18" charset="-122"/>
                <a:cs typeface="阿里巴巴普惠体 M" panose="00020600040101010101" pitchFamily="18" charset="-122"/>
              </a:rPr>
              <a:t>领导方法</a:t>
            </a:r>
            <a:endParaRPr lang="zh-CN" sz="2400" kern="120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39" name="任意多边形: 形状 38"/>
          <p:cNvSpPr/>
          <p:nvPr/>
        </p:nvSpPr>
        <p:spPr>
          <a:xfrm>
            <a:off x="3142631" y="4547446"/>
            <a:ext cx="7505700" cy="0"/>
          </a:xfrm>
          <a:custGeom>
            <a:avLst/>
            <a:gdLst>
              <a:gd name="connsiteX0" fmla="*/ 0 w 7505700"/>
              <a:gd name="connsiteY0" fmla="*/ 0 h 965200"/>
              <a:gd name="connsiteX1" fmla="*/ 7505700 w 7505700"/>
              <a:gd name="connsiteY1" fmla="*/ 0 h 965200"/>
              <a:gd name="connsiteX2" fmla="*/ 7505700 w 7505700"/>
              <a:gd name="connsiteY2" fmla="*/ 965200 h 965200"/>
              <a:gd name="connsiteX0-1" fmla="*/ 0 w 7505700"/>
              <a:gd name="connsiteY0-2" fmla="*/ 0 h 0"/>
              <a:gd name="connsiteX1-3" fmla="*/ 7505700 w 7505700"/>
              <a:gd name="connsiteY1-4" fmla="*/ 0 h 0"/>
            </a:gdLst>
            <a:ahLst/>
            <a:cxnLst>
              <a:cxn ang="0">
                <a:pos x="connsiteX0-1" y="connsiteY0-2"/>
              </a:cxn>
              <a:cxn ang="0">
                <a:pos x="connsiteX1-3" y="connsiteY1-4"/>
              </a:cxn>
            </a:cxnLst>
            <a:rect l="l" t="t" r="r" b="b"/>
            <a:pathLst>
              <a:path w="7505700">
                <a:moveTo>
                  <a:pt x="0" y="0"/>
                </a:moveTo>
                <a:lnTo>
                  <a:pt x="7505700" y="0"/>
                </a:ln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076" y="125537"/>
            <a:ext cx="11913848" cy="959993"/>
            <a:chOff x="139076" y="125537"/>
            <a:chExt cx="11913848" cy="959993"/>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壹</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8466479" cy="82994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sym typeface="+mn-ea"/>
                </a:rPr>
                <a:t>坚持党的全面领导的“全面”内涵</a:t>
              </a:r>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a:p>
              <a:endParaRPr lang="en-US" altLang="zh-CN"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9" name="文本框 8"/>
          <p:cNvSpPr txBox="1"/>
          <p:nvPr/>
        </p:nvSpPr>
        <p:spPr>
          <a:xfrm>
            <a:off x="1101187" y="996180"/>
            <a:ext cx="3260946" cy="583565"/>
          </a:xfrm>
          <a:prstGeom prst="rect">
            <a:avLst/>
          </a:prstGeom>
          <a:noFill/>
        </p:spPr>
        <p:txBody>
          <a:bodyPr wrap="square">
            <a:spAutoFit/>
          </a:bodyPr>
          <a:lstStyle/>
          <a:p>
            <a:r>
              <a:rPr lang="en-US" altLang="zh-CN"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   </a:t>
            </a:r>
            <a:r>
              <a:rPr lang="zh-CN" altLang="en-US"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领导对象</a:t>
            </a:r>
            <a:endParaRPr lang="zh-CN" altLang="en-US"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9" name="椭圆 38"/>
          <p:cNvSpPr/>
          <p:nvPr/>
        </p:nvSpPr>
        <p:spPr>
          <a:xfrm>
            <a:off x="533195" y="1026707"/>
            <a:ext cx="623218" cy="623218"/>
          </a:xfrm>
          <a:prstGeom prst="ellipse">
            <a:avLst/>
          </a:prstGeom>
          <a:solidFill>
            <a:srgbClr val="C0000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1" name="椭圆 40"/>
          <p:cNvSpPr/>
          <p:nvPr/>
        </p:nvSpPr>
        <p:spPr>
          <a:xfrm>
            <a:off x="477950" y="2382955"/>
            <a:ext cx="623218" cy="623218"/>
          </a:xfrm>
          <a:prstGeom prst="ellipse">
            <a:avLst/>
          </a:prstGeom>
          <a:solidFill>
            <a:srgbClr val="C0000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7" name="任意多边形: 形状 46"/>
          <p:cNvSpPr/>
          <p:nvPr/>
        </p:nvSpPr>
        <p:spPr>
          <a:xfrm>
            <a:off x="3830971" y="2676010"/>
            <a:ext cx="7505700" cy="0"/>
          </a:xfrm>
          <a:custGeom>
            <a:avLst/>
            <a:gdLst>
              <a:gd name="connsiteX0" fmla="*/ 0 w 7505700"/>
              <a:gd name="connsiteY0" fmla="*/ 0 h 965200"/>
              <a:gd name="connsiteX1" fmla="*/ 7505700 w 7505700"/>
              <a:gd name="connsiteY1" fmla="*/ 0 h 965200"/>
              <a:gd name="connsiteX2" fmla="*/ 7505700 w 7505700"/>
              <a:gd name="connsiteY2" fmla="*/ 965200 h 965200"/>
              <a:gd name="connsiteX0-1" fmla="*/ 0 w 7505700"/>
              <a:gd name="connsiteY0-2" fmla="*/ 0 h 0"/>
              <a:gd name="connsiteX1-3" fmla="*/ 7505700 w 7505700"/>
              <a:gd name="connsiteY1-4" fmla="*/ 0 h 0"/>
            </a:gdLst>
            <a:ahLst/>
            <a:cxnLst>
              <a:cxn ang="0">
                <a:pos x="connsiteX0-1" y="connsiteY0-2"/>
              </a:cxn>
              <a:cxn ang="0">
                <a:pos x="connsiteX1-3" y="connsiteY1-4"/>
              </a:cxn>
            </a:cxnLst>
            <a:rect l="l" t="t" r="r" b="b"/>
            <a:pathLst>
              <a:path w="7505700">
                <a:moveTo>
                  <a:pt x="0" y="0"/>
                </a:moveTo>
                <a:lnTo>
                  <a:pt x="7505700" y="0"/>
                </a:ln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p:cNvSpPr/>
          <p:nvPr/>
        </p:nvSpPr>
        <p:spPr>
          <a:xfrm>
            <a:off x="3830971" y="1287991"/>
            <a:ext cx="7505700" cy="0"/>
          </a:xfrm>
          <a:custGeom>
            <a:avLst/>
            <a:gdLst>
              <a:gd name="connsiteX0" fmla="*/ 0 w 7505700"/>
              <a:gd name="connsiteY0" fmla="*/ 0 h 965200"/>
              <a:gd name="connsiteX1" fmla="*/ 7505700 w 7505700"/>
              <a:gd name="connsiteY1" fmla="*/ 0 h 965200"/>
              <a:gd name="connsiteX2" fmla="*/ 7505700 w 7505700"/>
              <a:gd name="connsiteY2" fmla="*/ 965200 h 965200"/>
              <a:gd name="connsiteX0-1" fmla="*/ 0 w 7505700"/>
              <a:gd name="connsiteY0-2" fmla="*/ 0 h 0"/>
              <a:gd name="connsiteX1-3" fmla="*/ 7505700 w 7505700"/>
              <a:gd name="connsiteY1-4" fmla="*/ 0 h 0"/>
            </a:gdLst>
            <a:ahLst/>
            <a:cxnLst>
              <a:cxn ang="0">
                <a:pos x="connsiteX0-1" y="connsiteY0-2"/>
              </a:cxn>
              <a:cxn ang="0">
                <a:pos x="connsiteX1-3" y="connsiteY1-4"/>
              </a:cxn>
            </a:cxnLst>
            <a:rect l="l" t="t" r="r" b="b"/>
            <a:pathLst>
              <a:path w="7505700">
                <a:moveTo>
                  <a:pt x="0" y="0"/>
                </a:moveTo>
                <a:lnTo>
                  <a:pt x="7505700" y="0"/>
                </a:ln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文本框 49"/>
          <p:cNvSpPr txBox="1"/>
          <p:nvPr/>
        </p:nvSpPr>
        <p:spPr>
          <a:xfrm>
            <a:off x="533195" y="1026888"/>
            <a:ext cx="619346" cy="553085"/>
          </a:xfrm>
          <a:prstGeom prst="rect">
            <a:avLst/>
          </a:prstGeom>
          <a:noFill/>
        </p:spPr>
        <p:txBody>
          <a:bodyPr wrap="square" rtlCol="0">
            <a:spAutoFit/>
          </a:bodyPr>
          <a:lstStyle/>
          <a:p>
            <a:pPr algn="ctr">
              <a:lnSpc>
                <a:spcPct val="150000"/>
              </a:lnSpc>
            </a:pPr>
            <a:r>
              <a:rPr lang="en-US" altLang="zh-CN" sz="20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01</a:t>
            </a:r>
            <a:endParaRPr lang="zh-CN" altLang="en-US" sz="20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sp>
        <p:nvSpPr>
          <p:cNvPr id="51" name="文本框 50"/>
          <p:cNvSpPr txBox="1"/>
          <p:nvPr/>
        </p:nvSpPr>
        <p:spPr>
          <a:xfrm>
            <a:off x="537005" y="2384529"/>
            <a:ext cx="619346" cy="553085"/>
          </a:xfrm>
          <a:prstGeom prst="rect">
            <a:avLst/>
          </a:prstGeom>
          <a:noFill/>
        </p:spPr>
        <p:txBody>
          <a:bodyPr wrap="square" rtlCol="0">
            <a:spAutoFit/>
          </a:bodyPr>
          <a:lstStyle/>
          <a:p>
            <a:pPr algn="ctr">
              <a:lnSpc>
                <a:spcPct val="150000"/>
              </a:lnSpc>
            </a:pPr>
            <a:r>
              <a:rPr lang="en-US" altLang="zh-CN" sz="20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rPr>
              <a:t>02</a:t>
            </a:r>
            <a:endParaRPr lang="zh-CN" altLang="en-US" sz="2000"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endParaRPr>
          </a:p>
        </p:txBody>
      </p:sp>
      <p:pic>
        <p:nvPicPr>
          <p:cNvPr id="59" name="图片 58"/>
          <p:cNvPicPr>
            <a:picLocks noChangeAspect="1"/>
          </p:cNvPicPr>
          <p:nvPr/>
        </p:nvPicPr>
        <p:blipFill>
          <a:blip r:embed="rId1" cstate="email"/>
          <a:stretch>
            <a:fillRect/>
          </a:stretch>
        </p:blipFill>
        <p:spPr>
          <a:xfrm>
            <a:off x="10199253" y="2865119"/>
            <a:ext cx="893066" cy="563881"/>
          </a:xfrm>
          <a:prstGeom prst="rect">
            <a:avLst/>
          </a:prstGeom>
        </p:spPr>
      </p:pic>
      <p:pic>
        <p:nvPicPr>
          <p:cNvPr id="60" name="图片 59"/>
          <p:cNvPicPr>
            <a:picLocks noChangeAspect="1"/>
          </p:cNvPicPr>
          <p:nvPr/>
        </p:nvPicPr>
        <p:blipFill>
          <a:blip r:embed="rId2" cstate="email"/>
          <a:stretch>
            <a:fillRect/>
          </a:stretch>
        </p:blipFill>
        <p:spPr>
          <a:xfrm>
            <a:off x="10967896" y="2080252"/>
            <a:ext cx="639759" cy="403943"/>
          </a:xfrm>
          <a:prstGeom prst="rect">
            <a:avLst/>
          </a:prstGeom>
        </p:spPr>
      </p:pic>
      <p:sp>
        <p:nvSpPr>
          <p:cNvPr id="17" name="文本框 16"/>
          <p:cNvSpPr txBox="1"/>
          <p:nvPr/>
        </p:nvSpPr>
        <p:spPr>
          <a:xfrm>
            <a:off x="1100886" y="1461096"/>
            <a:ext cx="10449146" cy="922020"/>
          </a:xfrm>
          <a:prstGeom prst="rect">
            <a:avLst/>
          </a:prstGeom>
          <a:noFill/>
        </p:spPr>
        <p:txBody>
          <a:bodyPr wrap="square">
            <a:spAutoFit/>
          </a:bodyPr>
          <a:p>
            <a:pPr>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包括党领导人大、政府、政协、监察机关、审判机关、检察机关、武装力量、人民团体、企事业单位、基层群众性自治组织、社会组织等；</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 name="文本框 7"/>
          <p:cNvSpPr txBox="1"/>
          <p:nvPr/>
        </p:nvSpPr>
        <p:spPr>
          <a:xfrm>
            <a:off x="1056102" y="2384290"/>
            <a:ext cx="3260946" cy="583565"/>
          </a:xfrm>
          <a:prstGeom prst="rect">
            <a:avLst/>
          </a:prstGeom>
          <a:noFill/>
        </p:spPr>
        <p:txBody>
          <a:bodyPr wrap="square">
            <a:spAutoFit/>
          </a:bodyPr>
          <a:p>
            <a:r>
              <a:rPr lang="en-US" altLang="zh-CN"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   </a:t>
            </a:r>
            <a:r>
              <a:rPr lang="zh-CN" altLang="en-US"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领导内容</a:t>
            </a:r>
            <a:endParaRPr lang="zh-CN" altLang="en-US"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2" name="文本框 11"/>
          <p:cNvSpPr txBox="1"/>
          <p:nvPr/>
        </p:nvSpPr>
        <p:spPr>
          <a:xfrm>
            <a:off x="1210741" y="2809201"/>
            <a:ext cx="10449146" cy="922020"/>
          </a:xfrm>
          <a:prstGeom prst="rect">
            <a:avLst/>
          </a:prstGeom>
          <a:noFill/>
        </p:spPr>
        <p:txBody>
          <a:bodyPr wrap="square">
            <a:spAutoFit/>
          </a:bodyPr>
          <a:p>
            <a:pPr algn="l">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体现到经济建设、政治建设、文化建设、社会建设、生态文明建设和国防军队、祖国统一、外交工作、党的建设等各方面；</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椭圆 12"/>
          <p:cNvSpPr/>
          <p:nvPr/>
        </p:nvSpPr>
        <p:spPr>
          <a:xfrm>
            <a:off x="481760" y="3731060"/>
            <a:ext cx="623218" cy="623218"/>
          </a:xfrm>
          <a:prstGeom prst="ellipse">
            <a:avLst/>
          </a:prstGeom>
          <a:solidFill>
            <a:srgbClr val="C0000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椭圆 13"/>
          <p:cNvSpPr/>
          <p:nvPr/>
        </p:nvSpPr>
        <p:spPr>
          <a:xfrm>
            <a:off x="481760" y="4924225"/>
            <a:ext cx="623218" cy="623218"/>
          </a:xfrm>
          <a:prstGeom prst="ellipse">
            <a:avLst/>
          </a:prstGeom>
          <a:solidFill>
            <a:srgbClr val="C0000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文本框 14"/>
          <p:cNvSpPr txBox="1"/>
          <p:nvPr/>
        </p:nvSpPr>
        <p:spPr>
          <a:xfrm>
            <a:off x="579755" y="3789680"/>
            <a:ext cx="476250" cy="506730"/>
          </a:xfrm>
          <a:prstGeom prst="rect">
            <a:avLst/>
          </a:prstGeom>
          <a:noFill/>
        </p:spPr>
        <p:txBody>
          <a:bodyPr wrap="square" anchor="t">
            <a:spAutoFit/>
          </a:bodyPr>
          <a:p>
            <a:pPr algn="ctr">
              <a:lnSpc>
                <a:spcPct val="150000"/>
              </a:lnSpc>
            </a:pPr>
            <a:r>
              <a:rPr lang="en-US" altLang="zh-CN"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sym typeface="+mn-ea"/>
              </a:rPr>
              <a:t>03</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6" name="文本框 15"/>
          <p:cNvSpPr txBox="1"/>
          <p:nvPr/>
        </p:nvSpPr>
        <p:spPr>
          <a:xfrm>
            <a:off x="579438" y="4924425"/>
            <a:ext cx="419735" cy="506730"/>
          </a:xfrm>
          <a:prstGeom prst="rect">
            <a:avLst/>
          </a:prstGeom>
          <a:noFill/>
        </p:spPr>
        <p:txBody>
          <a:bodyPr wrap="none" anchor="t">
            <a:spAutoFit/>
          </a:bodyPr>
          <a:p>
            <a:pPr algn="ctr">
              <a:lnSpc>
                <a:spcPct val="150000"/>
              </a:lnSpc>
            </a:pPr>
            <a:r>
              <a:rPr lang="en-US" altLang="zh-CN" dirty="0">
                <a:solidFill>
                  <a:schemeClr val="bg1"/>
                </a:solidFill>
                <a:latin typeface="Impact" panose="020B0806030902050204" pitchFamily="34" charset="0"/>
                <a:ea typeface="阿里巴巴普惠体 R" panose="00020600040101010101" pitchFamily="18" charset="-122"/>
                <a:cs typeface="阿里巴巴普惠体 R" panose="00020600040101010101" pitchFamily="18" charset="-122"/>
                <a:sym typeface="+mn-ea"/>
              </a:rPr>
              <a:t>04</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文本框 18"/>
          <p:cNvSpPr txBox="1"/>
          <p:nvPr/>
        </p:nvSpPr>
        <p:spPr>
          <a:xfrm>
            <a:off x="999587" y="3731125"/>
            <a:ext cx="3260946" cy="583565"/>
          </a:xfrm>
          <a:prstGeom prst="rect">
            <a:avLst/>
          </a:prstGeom>
          <a:noFill/>
        </p:spPr>
        <p:txBody>
          <a:bodyPr wrap="square">
            <a:spAutoFit/>
          </a:bodyPr>
          <a:p>
            <a:r>
              <a:rPr lang="en-US" altLang="zh-CN"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   </a:t>
            </a:r>
            <a:r>
              <a:rPr lang="zh-CN" altLang="en-US"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领导过程</a:t>
            </a:r>
            <a:endParaRPr lang="zh-CN" altLang="en-US"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0" name="文本框 19"/>
          <p:cNvSpPr txBox="1"/>
          <p:nvPr/>
        </p:nvSpPr>
        <p:spPr>
          <a:xfrm>
            <a:off x="1056102" y="4963660"/>
            <a:ext cx="3260946" cy="583565"/>
          </a:xfrm>
          <a:prstGeom prst="rect">
            <a:avLst/>
          </a:prstGeom>
          <a:noFill/>
        </p:spPr>
        <p:txBody>
          <a:bodyPr wrap="square">
            <a:spAutoFit/>
          </a:bodyPr>
          <a:p>
            <a:r>
              <a:rPr lang="en-US" altLang="zh-CN"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   </a:t>
            </a:r>
            <a:r>
              <a:rPr lang="zh-CN" altLang="en-US"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领导方法</a:t>
            </a:r>
            <a:endParaRPr lang="zh-CN" altLang="en-US" sz="3200" dirty="0">
              <a:solidFill>
                <a:srgbClr val="C00000"/>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1" name="任意多边形: 形状 46"/>
          <p:cNvSpPr/>
          <p:nvPr/>
        </p:nvSpPr>
        <p:spPr>
          <a:xfrm>
            <a:off x="3830971" y="4022845"/>
            <a:ext cx="7505700" cy="0"/>
          </a:xfrm>
          <a:custGeom>
            <a:avLst/>
            <a:gdLst>
              <a:gd name="connsiteX0" fmla="*/ 0 w 7505700"/>
              <a:gd name="connsiteY0" fmla="*/ 0 h 965200"/>
              <a:gd name="connsiteX1" fmla="*/ 7505700 w 7505700"/>
              <a:gd name="connsiteY1" fmla="*/ 0 h 965200"/>
              <a:gd name="connsiteX2" fmla="*/ 7505700 w 7505700"/>
              <a:gd name="connsiteY2" fmla="*/ 965200 h 965200"/>
              <a:gd name="connsiteX0-1" fmla="*/ 0 w 7505700"/>
              <a:gd name="connsiteY0-2" fmla="*/ 0 h 0"/>
              <a:gd name="connsiteX1-3" fmla="*/ 7505700 w 7505700"/>
              <a:gd name="connsiteY1-4" fmla="*/ 0 h 0"/>
            </a:gdLst>
            <a:ahLst/>
            <a:cxnLst>
              <a:cxn ang="0">
                <a:pos x="connsiteX0-1" y="connsiteY0-2"/>
              </a:cxn>
              <a:cxn ang="0">
                <a:pos x="connsiteX1-3" y="connsiteY1-4"/>
              </a:cxn>
            </a:cxnLst>
            <a:rect l="l" t="t" r="r" b="b"/>
            <a:pathLst>
              <a:path w="7505700">
                <a:moveTo>
                  <a:pt x="0" y="0"/>
                </a:moveTo>
                <a:lnTo>
                  <a:pt x="7505700" y="0"/>
                </a:ln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2" name="任意多边形: 形状 46"/>
          <p:cNvSpPr/>
          <p:nvPr/>
        </p:nvSpPr>
        <p:spPr>
          <a:xfrm>
            <a:off x="3830971" y="5256015"/>
            <a:ext cx="7505700" cy="0"/>
          </a:xfrm>
          <a:custGeom>
            <a:avLst/>
            <a:gdLst>
              <a:gd name="connsiteX0" fmla="*/ 0 w 7505700"/>
              <a:gd name="connsiteY0" fmla="*/ 0 h 965200"/>
              <a:gd name="connsiteX1" fmla="*/ 7505700 w 7505700"/>
              <a:gd name="connsiteY1" fmla="*/ 0 h 965200"/>
              <a:gd name="connsiteX2" fmla="*/ 7505700 w 7505700"/>
              <a:gd name="connsiteY2" fmla="*/ 965200 h 965200"/>
              <a:gd name="connsiteX0-1" fmla="*/ 0 w 7505700"/>
              <a:gd name="connsiteY0-2" fmla="*/ 0 h 0"/>
              <a:gd name="connsiteX1-3" fmla="*/ 7505700 w 7505700"/>
              <a:gd name="connsiteY1-4" fmla="*/ 0 h 0"/>
            </a:gdLst>
            <a:ahLst/>
            <a:cxnLst>
              <a:cxn ang="0">
                <a:pos x="connsiteX0-1" y="connsiteY0-2"/>
              </a:cxn>
              <a:cxn ang="0">
                <a:pos x="connsiteX1-3" y="connsiteY1-4"/>
              </a:cxn>
            </a:cxnLst>
            <a:rect l="l" t="t" r="r" b="b"/>
            <a:pathLst>
              <a:path w="7505700">
                <a:moveTo>
                  <a:pt x="0" y="0"/>
                </a:moveTo>
                <a:lnTo>
                  <a:pt x="7505700" y="0"/>
                </a:ln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299641" y="4178261"/>
            <a:ext cx="10449146" cy="922020"/>
          </a:xfrm>
          <a:prstGeom prst="rect">
            <a:avLst/>
          </a:prstGeom>
          <a:noFill/>
        </p:spPr>
        <p:txBody>
          <a:bodyPr wrap="square">
            <a:spAutoFit/>
          </a:bodyPr>
          <a:p>
            <a:pPr algn="l">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既制定路线方针政策，又协调各方、督促落实，贯穿于治国理政的立法、决策、执行、管理、监督等各项工作之中；</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
        <p:nvSpPr>
          <p:cNvPr id="24" name="文本框 23"/>
          <p:cNvSpPr txBox="1"/>
          <p:nvPr/>
        </p:nvSpPr>
        <p:spPr>
          <a:xfrm>
            <a:off x="1299641" y="5431116"/>
            <a:ext cx="10449146" cy="922020"/>
          </a:xfrm>
          <a:prstGeom prst="rect">
            <a:avLst/>
          </a:prstGeom>
          <a:noFill/>
        </p:spPr>
        <p:txBody>
          <a:bodyPr wrap="square">
            <a:spAutoFit/>
          </a:bodyPr>
          <a:p>
            <a:pPr algn="l">
              <a:lnSpc>
                <a:spcPct val="150000"/>
              </a:lnSpc>
            </a:pPr>
            <a:r>
              <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通过制定大政方针，提出立法建议，推荐重要干部，进行思想宣传，发挥党组织和党员的作用等，实施党对国家和社会的领导。</a:t>
            </a:r>
            <a:endParaRPr lang="zh-CN" altLang="en-US" dirty="0">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email"/>
          <a:srcRect/>
          <a:stretch>
            <a:fillRect/>
          </a:stretch>
        </p:blipFill>
        <p:spPr>
          <a:xfrm flipH="1">
            <a:off x="-22676" y="3193143"/>
            <a:ext cx="3200400" cy="3664857"/>
          </a:xfrm>
          <a:prstGeom prst="rect">
            <a:avLst/>
          </a:prstGeom>
        </p:spPr>
      </p:pic>
      <p:pic>
        <p:nvPicPr>
          <p:cNvPr id="7" name="图片 6"/>
          <p:cNvPicPr>
            <a:picLocks noChangeAspect="1"/>
          </p:cNvPicPr>
          <p:nvPr/>
        </p:nvPicPr>
        <p:blipFill>
          <a:blip r:embed="rId2" cstate="email"/>
          <a:stretch>
            <a:fillRect/>
          </a:stretch>
        </p:blipFill>
        <p:spPr>
          <a:xfrm>
            <a:off x="0" y="2703347"/>
            <a:ext cx="12192000" cy="3887952"/>
          </a:xfrm>
          <a:prstGeom prst="rect">
            <a:avLst/>
          </a:prstGeom>
        </p:spPr>
      </p:pic>
      <p:pic>
        <p:nvPicPr>
          <p:cNvPr id="5" name="图片 4"/>
          <p:cNvPicPr>
            <a:picLocks noChangeAspect="1"/>
          </p:cNvPicPr>
          <p:nvPr/>
        </p:nvPicPr>
        <p:blipFill>
          <a:blip r:embed="rId3" cstate="email"/>
          <a:stretch>
            <a:fillRect/>
          </a:stretch>
        </p:blipFill>
        <p:spPr>
          <a:xfrm>
            <a:off x="0" y="5339571"/>
            <a:ext cx="12192000" cy="1534537"/>
          </a:xfrm>
          <a:prstGeom prst="rect">
            <a:avLst/>
          </a:prstGeom>
        </p:spPr>
      </p:pic>
      <p:sp>
        <p:nvSpPr>
          <p:cNvPr id="4" name="文本框 3"/>
          <p:cNvSpPr txBox="1"/>
          <p:nvPr/>
        </p:nvSpPr>
        <p:spPr>
          <a:xfrm>
            <a:off x="827314" y="2370439"/>
            <a:ext cx="10537372" cy="1014730"/>
          </a:xfrm>
          <a:prstGeom prst="rect">
            <a:avLst/>
          </a:prstGeom>
          <a:noFill/>
        </p:spPr>
        <p:txBody>
          <a:bodyPr wrap="square" rtlCol="0">
            <a:spAutoFit/>
          </a:bodyPr>
          <a:lstStyle/>
          <a:p>
            <a:pPr algn="ctr"/>
            <a:r>
              <a:rPr lang="zh-CN" altLang="en-US" sz="6000"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rPr>
              <a:t>政治建设</a:t>
            </a:r>
            <a:endParaRPr lang="zh-CN" altLang="en-US" sz="6000" kern="1800" dirty="0">
              <a:ln w="19050">
                <a:solidFill>
                  <a:schemeClr val="bg1"/>
                </a:solidFill>
              </a:ln>
              <a:gradFill>
                <a:gsLst>
                  <a:gs pos="45100">
                    <a:srgbClr val="FF0000"/>
                  </a:gs>
                  <a:gs pos="0">
                    <a:srgbClr val="C00000"/>
                  </a:gs>
                  <a:gs pos="100000">
                    <a:srgbClr val="8B3130"/>
                  </a:gs>
                </a:gsLst>
                <a:lin ang="3600000" scaled="0"/>
              </a:gradFill>
              <a:effectLst>
                <a:outerShdw dist="38100" dir="2700000" algn="tl" rotWithShape="0">
                  <a:srgbClr val="8B3130">
                    <a:alpha val="10000"/>
                  </a:srgbClr>
                </a:outerShdw>
              </a:effectLst>
              <a:latin typeface="字魂35号-经典雅黑" panose="02000000000000000000" charset="-122"/>
              <a:ea typeface="字魂35号-经典雅黑" panose="02000000000000000000" charset="-122"/>
              <a:cs typeface="字魂35号-经典雅黑" panose="02000000000000000000" charset="-122"/>
              <a:sym typeface="+mn-ea"/>
            </a:endParaRPr>
          </a:p>
        </p:txBody>
      </p:sp>
      <p:grpSp>
        <p:nvGrpSpPr>
          <p:cNvPr id="32" name="组合 31"/>
          <p:cNvGrpSpPr/>
          <p:nvPr/>
        </p:nvGrpSpPr>
        <p:grpSpPr>
          <a:xfrm>
            <a:off x="3976688" y="678091"/>
            <a:ext cx="3806824" cy="1376634"/>
            <a:chOff x="4235450" y="802876"/>
            <a:chExt cx="3806824" cy="1376634"/>
          </a:xfrm>
        </p:grpSpPr>
        <p:grpSp>
          <p:nvGrpSpPr>
            <p:cNvPr id="33" name="组合 32"/>
            <p:cNvGrpSpPr/>
            <p:nvPr/>
          </p:nvGrpSpPr>
          <p:grpSpPr>
            <a:xfrm>
              <a:off x="5451470" y="1127229"/>
              <a:ext cx="2590804" cy="727929"/>
              <a:chOff x="4660897" y="4244138"/>
              <a:chExt cx="2590804" cy="727929"/>
            </a:xfrm>
          </p:grpSpPr>
          <p:sp>
            <p:nvSpPr>
              <p:cNvPr id="35" name="矩形: 圆角 34"/>
              <p:cNvSpPr/>
              <p:nvPr/>
            </p:nvSpPr>
            <p:spPr>
              <a:xfrm>
                <a:off x="4660897" y="4244138"/>
                <a:ext cx="2590804" cy="727929"/>
              </a:xfrm>
              <a:prstGeom prst="roundRect">
                <a:avLst>
                  <a:gd name="adj" fmla="val 32989"/>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4940299" y="4346492"/>
                <a:ext cx="2032000" cy="521970"/>
              </a:xfrm>
              <a:prstGeom prst="rect">
                <a:avLst/>
              </a:prstGeom>
              <a:noFill/>
            </p:spPr>
            <p:txBody>
              <a:bodyPr wrap="square">
                <a:spAutoFit/>
              </a:bodyPr>
              <a:lstStyle/>
              <a:p>
                <a:pPr algn="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第贰部分</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grpSp>
        <p:pic>
          <p:nvPicPr>
            <p:cNvPr id="34" name="图片 33"/>
            <p:cNvPicPr>
              <a:picLocks noChangeAspect="1"/>
            </p:cNvPicPr>
            <p:nvPr/>
          </p:nvPicPr>
          <p:blipFill rotWithShape="1">
            <a:blip r:embed="rId4" cstate="email"/>
            <a:srcRect/>
            <a:stretch>
              <a:fillRect/>
            </a:stretch>
          </p:blipFill>
          <p:spPr>
            <a:xfrm>
              <a:off x="4235450" y="802876"/>
              <a:ext cx="2047563" cy="1376634"/>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图文框 31"/>
          <p:cNvSpPr/>
          <p:nvPr/>
        </p:nvSpPr>
        <p:spPr>
          <a:xfrm>
            <a:off x="838630" y="3365500"/>
            <a:ext cx="8991170" cy="2867025"/>
          </a:xfrm>
          <a:prstGeom prst="frame">
            <a:avLst>
              <a:gd name="adj1" fmla="val 87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useBgFill="1">
        <p:nvSpPr>
          <p:cNvPr id="33" name="矩形 32"/>
          <p:cNvSpPr/>
          <p:nvPr/>
        </p:nvSpPr>
        <p:spPr>
          <a:xfrm>
            <a:off x="1053027" y="3220925"/>
            <a:ext cx="3424706" cy="319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39076" y="125537"/>
            <a:ext cx="11913848" cy="711076"/>
            <a:chOff x="139076" y="125537"/>
            <a:chExt cx="11913848" cy="711076"/>
          </a:xfrm>
        </p:grpSpPr>
        <p:sp>
          <p:nvSpPr>
            <p:cNvPr id="3" name="矩形: 圆角 2"/>
            <p:cNvSpPr/>
            <p:nvPr/>
          </p:nvSpPr>
          <p:spPr>
            <a:xfrm>
              <a:off x="139076" y="125537"/>
              <a:ext cx="764108" cy="711076"/>
            </a:xfrm>
            <a:prstGeom prst="roundRect">
              <a:avLst/>
            </a:prstGeom>
            <a:gradFill>
              <a:gsLst>
                <a:gs pos="0">
                  <a:srgbClr val="FF0000"/>
                </a:gs>
                <a:gs pos="100000">
                  <a:srgbClr val="C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4" name="矩形: 圆角 3"/>
            <p:cNvSpPr/>
            <p:nvPr/>
          </p:nvSpPr>
          <p:spPr>
            <a:xfrm>
              <a:off x="995804" y="125537"/>
              <a:ext cx="11057120" cy="711076"/>
            </a:xfrm>
            <a:prstGeom prst="roundRect">
              <a:avLst/>
            </a:prstGeom>
            <a:solidFill>
              <a:schemeClr val="bg1">
                <a:alpha val="50000"/>
              </a:schemeClr>
            </a:solidFill>
            <a:ln w="19050">
              <a:solidFill>
                <a:srgbClr val="8B313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03630" y="224484"/>
              <a:ext cx="635000" cy="523220"/>
            </a:xfrm>
            <a:prstGeom prst="rect">
              <a:avLst/>
            </a:prstGeom>
            <a:noFill/>
          </p:spPr>
          <p:txBody>
            <a:bodyPr wrap="square">
              <a:spAutoFit/>
            </a:bodyPr>
            <a:lstStyle/>
            <a:p>
              <a:pPr algn="ctr"/>
              <a:r>
                <a:rPr lang="zh-CN" altLang="en-US" sz="2800" kern="100" dirty="0">
                  <a:solidFill>
                    <a:schemeClr val="bg1"/>
                  </a:solidFill>
                  <a:effectLst/>
                  <a:latin typeface="字魂35号-经典雅黑" panose="02000000000000000000" charset="-122"/>
                  <a:ea typeface="字魂35号-经典雅黑" panose="02000000000000000000" charset="-122"/>
                  <a:cs typeface="字魂35号-经典雅黑" panose="02000000000000000000" charset="-122"/>
                </a:rPr>
                <a:t>贰</a:t>
              </a:r>
              <a:endParaRPr lang="zh-CN" altLang="en-US" sz="2800" dirty="0">
                <a:solidFill>
                  <a:schemeClr val="bg1"/>
                </a:solidFill>
                <a:latin typeface="字魂35号-经典雅黑" panose="02000000000000000000" charset="-122"/>
                <a:ea typeface="字魂35号-经典雅黑" panose="02000000000000000000" charset="-122"/>
                <a:cs typeface="字魂35号-经典雅黑" panose="02000000000000000000" charset="-122"/>
              </a:endParaRPr>
            </a:p>
          </p:txBody>
        </p:sp>
        <p:sp>
          <p:nvSpPr>
            <p:cNvPr id="6" name="文本框 5"/>
            <p:cNvSpPr txBox="1"/>
            <p:nvPr/>
          </p:nvSpPr>
          <p:spPr>
            <a:xfrm>
              <a:off x="1210921" y="255585"/>
              <a:ext cx="8466479" cy="460375"/>
            </a:xfrm>
            <a:prstGeom prst="rect">
              <a:avLst/>
            </a:prstGeom>
            <a:noFill/>
          </p:spPr>
          <p:txBody>
            <a:bodyPr wrap="square">
              <a:spAutoFit/>
            </a:bodyPr>
            <a:lstStyle/>
            <a:p>
              <a:r>
                <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rPr>
                <a:t>政治建设</a:t>
              </a:r>
              <a:endParaRPr lang="zh-CN" altLang="en-US" sz="2400" dirty="0">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10" name="矩形 9"/>
          <p:cNvSpPr/>
          <p:nvPr/>
        </p:nvSpPr>
        <p:spPr>
          <a:xfrm>
            <a:off x="0" y="1498600"/>
            <a:ext cx="12192000" cy="1346200"/>
          </a:xfrm>
          <a:prstGeom prst="rect">
            <a:avLst/>
          </a:prstGeom>
          <a:gradFill>
            <a:gsLst>
              <a:gs pos="0">
                <a:srgbClr val="FF0000"/>
              </a:gs>
              <a:gs pos="100000">
                <a:srgbClr val="8B313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56836" y="1694390"/>
            <a:ext cx="9427866" cy="954620"/>
          </a:xfrm>
          <a:prstGeom prst="rect">
            <a:avLst/>
          </a:prstGeom>
          <a:noFill/>
        </p:spPr>
        <p:txBody>
          <a:bodyPr wrap="square">
            <a:spAutoFit/>
          </a:bodyPr>
          <a:lstStyle/>
          <a:p>
            <a:pPr algn="l">
              <a:lnSpc>
                <a:spcPct val="120000"/>
              </a:lnSpc>
            </a:pPr>
            <a:r>
              <a:rPr lang="zh-CN"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在《全面贯彻新时代中国特色社会主义思想和基本方略》一文中，</a:t>
            </a:r>
            <a:endParaRPr lang="en-US"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l">
              <a:lnSpc>
                <a:spcPct val="120000"/>
              </a:lnSpc>
            </a:pPr>
            <a:r>
              <a:rPr lang="zh-CN"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习近平总书记重点阐述了两个方面的重大问题：</a:t>
            </a:r>
            <a:endParaRPr lang="zh-CN" altLang="zh-CN" sz="24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12" name="图片 11"/>
          <p:cNvPicPr>
            <a:picLocks noChangeAspect="1"/>
          </p:cNvPicPr>
          <p:nvPr/>
        </p:nvPicPr>
        <p:blipFill>
          <a:blip r:embed="rId1" cstate="email"/>
          <a:stretch>
            <a:fillRect/>
          </a:stretch>
        </p:blipFill>
        <p:spPr>
          <a:xfrm>
            <a:off x="10129484" y="2476500"/>
            <a:ext cx="2062516" cy="4381500"/>
          </a:xfrm>
          <a:prstGeom prst="rect">
            <a:avLst/>
          </a:prstGeom>
        </p:spPr>
      </p:pic>
      <p:pic>
        <p:nvPicPr>
          <p:cNvPr id="14" name="图片 13"/>
          <p:cNvPicPr>
            <a:picLocks noChangeAspect="1"/>
          </p:cNvPicPr>
          <p:nvPr/>
        </p:nvPicPr>
        <p:blipFill rotWithShape="1">
          <a:blip r:embed="rId2" cstate="email"/>
          <a:srcRect/>
          <a:stretch>
            <a:fillRect/>
          </a:stretch>
        </p:blipFill>
        <p:spPr>
          <a:xfrm>
            <a:off x="330306" y="1573460"/>
            <a:ext cx="1756351" cy="1180844"/>
          </a:xfrm>
          <a:prstGeom prst="rect">
            <a:avLst/>
          </a:prstGeom>
        </p:spPr>
      </p:pic>
      <p:sp>
        <p:nvSpPr>
          <p:cNvPr id="16" name="文本框 15"/>
          <p:cNvSpPr txBox="1"/>
          <p:nvPr/>
        </p:nvSpPr>
        <p:spPr>
          <a:xfrm>
            <a:off x="1208481" y="4445727"/>
            <a:ext cx="8052667" cy="1535100"/>
          </a:xfrm>
          <a:prstGeom prst="rect">
            <a:avLst/>
          </a:prstGeom>
          <a:noFill/>
        </p:spPr>
        <p:txBody>
          <a:bodyPr wrap="square">
            <a:spAutoFit/>
          </a:bodyPr>
          <a:lstStyle/>
          <a:p>
            <a:pPr>
              <a:lnSpc>
                <a:spcPct val="150000"/>
              </a:lnSpc>
            </a:pPr>
            <a:r>
              <a:rPr lang="zh-CN" altLang="zh-CN"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rPr>
              <a:t>习近平总书记鲜明指出，“新时代中国特色社会主义思想和基本方略，不是从天上掉下来的，不是主观臆想出来的，而是党的十八大以来，在新中国成立特别是改革开放以来我们党推进理论创新和实践创新的基础上，全党全国各族人民进行艰辛理论探索的成果，是全党全国各族人民创新创造的智慧结晶”。</a:t>
            </a:r>
            <a:endParaRPr lang="zh-CN" altLang="en-US" sz="1600" dirty="0">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0" name="文本框 19"/>
          <p:cNvSpPr txBox="1"/>
          <p:nvPr/>
        </p:nvSpPr>
        <p:spPr>
          <a:xfrm>
            <a:off x="1208481" y="3893566"/>
            <a:ext cx="7474590" cy="461665"/>
          </a:xfrm>
          <a:prstGeom prst="rect">
            <a:avLst/>
          </a:prstGeom>
          <a:noFill/>
        </p:spPr>
        <p:txBody>
          <a:bodyPr wrap="square">
            <a:spAutoFit/>
          </a:bodyPr>
          <a:lstStyle/>
          <a:p>
            <a:r>
              <a:rPr lang="zh-CN" altLang="zh-CN" sz="2400" kern="0" dirty="0">
                <a:solidFill>
                  <a:srgbClr val="C00000"/>
                </a:solidFill>
                <a:effectLst/>
                <a:latin typeface="阿里巴巴普惠体 M" panose="00020600040101010101" pitchFamily="18" charset="-122"/>
                <a:ea typeface="阿里巴巴普惠体 M" panose="00020600040101010101" pitchFamily="18" charset="-122"/>
                <a:cs typeface="阿里巴巴普惠体 M" panose="00020600040101010101" pitchFamily="18" charset="-122"/>
              </a:rPr>
              <a:t>新时代中国特色社会主义思想和基本方略是怎么来的</a:t>
            </a:r>
            <a:r>
              <a:rPr lang="zh-CN" altLang="en-US" sz="2400" kern="0" dirty="0">
                <a:solidFill>
                  <a:srgbClr val="C00000"/>
                </a:solidFill>
                <a:effectLst/>
                <a:latin typeface="阿里巴巴普惠体 M" panose="00020600040101010101" pitchFamily="18" charset="-122"/>
                <a:ea typeface="阿里巴巴普惠体 M" panose="00020600040101010101" pitchFamily="18" charset="-122"/>
                <a:cs typeface="阿里巴巴普惠体 M" panose="00020600040101010101" pitchFamily="18" charset="-122"/>
              </a:rPr>
              <a:t>？</a:t>
            </a:r>
            <a:endParaRPr lang="zh-CN" altLang="en-US" sz="2400" dirty="0">
              <a:solidFill>
                <a:srgbClr val="C00000"/>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nvGrpSpPr>
          <p:cNvPr id="31" name="组合 30"/>
          <p:cNvGrpSpPr/>
          <p:nvPr/>
        </p:nvGrpSpPr>
        <p:grpSpPr>
          <a:xfrm>
            <a:off x="1305864" y="3107218"/>
            <a:ext cx="2360116" cy="523477"/>
            <a:chOff x="628650" y="3184365"/>
            <a:chExt cx="2133600" cy="473235"/>
          </a:xfrm>
        </p:grpSpPr>
        <p:grpSp>
          <p:nvGrpSpPr>
            <p:cNvPr id="28" name="组合 27"/>
            <p:cNvGrpSpPr/>
            <p:nvPr/>
          </p:nvGrpSpPr>
          <p:grpSpPr>
            <a:xfrm>
              <a:off x="628650" y="3184365"/>
              <a:ext cx="2133600" cy="473235"/>
              <a:chOff x="1123950" y="3184365"/>
              <a:chExt cx="2133600" cy="473235"/>
            </a:xfrm>
            <a:solidFill>
              <a:srgbClr val="C00000"/>
            </a:solidFill>
          </p:grpSpPr>
          <p:sp>
            <p:nvSpPr>
              <p:cNvPr id="23" name="矩形: 圆角 22"/>
              <p:cNvSpPr/>
              <p:nvPr/>
            </p:nvSpPr>
            <p:spPr>
              <a:xfrm>
                <a:off x="1123950" y="3184365"/>
                <a:ext cx="473235" cy="473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4" name="矩形: 圆角 23"/>
              <p:cNvSpPr/>
              <p:nvPr/>
            </p:nvSpPr>
            <p:spPr>
              <a:xfrm>
                <a:off x="1677405" y="3184365"/>
                <a:ext cx="473235" cy="473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5" name="矩形: 圆角 24"/>
              <p:cNvSpPr/>
              <p:nvPr/>
            </p:nvSpPr>
            <p:spPr>
              <a:xfrm>
                <a:off x="2230860" y="3184365"/>
                <a:ext cx="473235" cy="473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7" name="矩形: 圆角 26"/>
              <p:cNvSpPr/>
              <p:nvPr/>
            </p:nvSpPr>
            <p:spPr>
              <a:xfrm>
                <a:off x="2784315" y="3184365"/>
                <a:ext cx="473235" cy="4732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30" name="文本框 29"/>
            <p:cNvSpPr txBox="1"/>
            <p:nvPr/>
          </p:nvSpPr>
          <p:spPr>
            <a:xfrm>
              <a:off x="628650" y="3240859"/>
              <a:ext cx="2133600" cy="404749"/>
            </a:xfrm>
            <a:prstGeom prst="rect">
              <a:avLst/>
            </a:prstGeom>
            <a:noFill/>
          </p:spPr>
          <p:txBody>
            <a:bodyPr wrap="square">
              <a:spAutoFit/>
            </a:bodyPr>
            <a:lstStyle/>
            <a:p>
              <a:pPr algn="dist"/>
              <a:r>
                <a:rPr lang="zh-CN" altLang="en-US" sz="2400" dirty="0">
                  <a:solidFill>
                    <a:schemeClr val="accent4">
                      <a:lumMod val="20000"/>
                      <a:lumOff val="8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第一</a:t>
              </a:r>
              <a:r>
                <a:rPr lang="zh-CN" altLang="zh-CN" sz="2400" dirty="0">
                  <a:solidFill>
                    <a:schemeClr val="accent4">
                      <a:lumMod val="20000"/>
                      <a:lumOff val="8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方面</a:t>
              </a:r>
              <a:endParaRPr lang="zh-CN" altLang="en-US" sz="2400" dirty="0">
                <a:solidFill>
                  <a:schemeClr val="accent4">
                    <a:lumMod val="20000"/>
                    <a:lumOff val="80000"/>
                  </a:schemeClr>
                </a:solidFill>
              </a:endParaRPr>
            </a:p>
          </p:txBody>
        </p:sp>
      </p:grpSp>
    </p:spTree>
  </p:cSld>
  <p:clrMapOvr>
    <a:masterClrMapping/>
  </p:clrMapOvr>
</p:sld>
</file>

<file path=ppt/tags/tag1.xml><?xml version="1.0" encoding="utf-8"?>
<p:tagLst xmlns:p="http://schemas.openxmlformats.org/presentationml/2006/main">
  <p:tag name="PA" val="v5.2.8"/>
</p:tagLst>
</file>

<file path=ppt/tags/tag10.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11.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12.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13.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14.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15.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16.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17.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18.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19.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21.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22.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23.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24.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25.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26.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27.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28.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29.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3.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30.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31.xml><?xml version="1.0" encoding="utf-8"?>
<p:tagLst xmlns:p="http://schemas.openxmlformats.org/presentationml/2006/main">
  <p:tag name="KSO_WM_DIAGRAM_VIRTUALLY_FRAME" val="{&quot;height&quot;:212.0467716535433,&quot;left&quot;:10.950866141732282,&quot;top&quot;:9.884803149606299,&quot;width&quot;:938.0982677165354}"/>
</p:tagLst>
</file>

<file path=ppt/tags/tag32.xml><?xml version="1.0" encoding="utf-8"?>
<p:tagLst xmlns:p="http://schemas.openxmlformats.org/presentationml/2006/main">
  <p:tag name="KSO_WM_DIAGRAM_VIRTUALLY_FRAME" val="{&quot;height&quot;:212.0467716535433,&quot;left&quot;:10.950866141732282,&quot;top&quot;:9.884803149606299,&quot;width&quot;:938.0982677165354}"/>
</p:tagLst>
</file>

<file path=ppt/tags/tag33.xml><?xml version="1.0" encoding="utf-8"?>
<p:tagLst xmlns:p="http://schemas.openxmlformats.org/presentationml/2006/main">
  <p:tag name="KSO_WM_DIAGRAM_VIRTUALLY_FRAME" val="{&quot;height&quot;:212.0467716535433,&quot;left&quot;:10.950866141732282,&quot;top&quot;:9.884803149606299,&quot;width&quot;:938.0982677165354}"/>
</p:tagLst>
</file>

<file path=ppt/tags/tag34.xml><?xml version="1.0" encoding="utf-8"?>
<p:tagLst xmlns:p="http://schemas.openxmlformats.org/presentationml/2006/main">
  <p:tag name="KSO_WM_DIAGRAM_VIRTUALLY_FRAME" val="{&quot;height&quot;:212.0467716535433,&quot;left&quot;:10.950866141732282,&quot;top&quot;:9.884803149606299,&quot;width&quot;:938.0982677165354}"/>
</p:tagLst>
</file>

<file path=ppt/tags/tag35.xml><?xml version="1.0" encoding="utf-8"?>
<p:tagLst xmlns:p="http://schemas.openxmlformats.org/presentationml/2006/main">
  <p:tag name="KSO_WM_DIAGRAM_VIRTUALLY_FRAME" val="{&quot;height&quot;:212.0467716535433,&quot;left&quot;:10.950866141732282,&quot;top&quot;:9.884803149606299,&quot;width&quot;:938.0982677165354}"/>
</p:tagLst>
</file>

<file path=ppt/tags/tag36.xml><?xml version="1.0" encoding="utf-8"?>
<p:tagLst xmlns:p="http://schemas.openxmlformats.org/presentationml/2006/main">
  <p:tag name="KSO_WM_DIAGRAM_VIRTUALLY_FRAME" val="{&quot;height&quot;:212.0467716535433,&quot;left&quot;:10.950866141732282,&quot;top&quot;:9.884803149606299,&quot;width&quot;:938.0982677165354}"/>
</p:tagLst>
</file>

<file path=ppt/tags/tag37.xml><?xml version="1.0" encoding="utf-8"?>
<p:tagLst xmlns:p="http://schemas.openxmlformats.org/presentationml/2006/main">
  <p:tag name="KSO_WM_DIAGRAM_VIRTUALLY_FRAME" val="{&quot;height&quot;:212.0467716535433,&quot;left&quot;:10.950866141732282,&quot;top&quot;:9.884803149606299,&quot;width&quot;:938.0982677165354}"/>
</p:tagLst>
</file>

<file path=ppt/tags/tag38.xml><?xml version="1.0" encoding="utf-8"?>
<p:tagLst xmlns:p="http://schemas.openxmlformats.org/presentationml/2006/main">
  <p:tag name="KSO_WM_DIAGRAM_VIRTUALLY_FRAME" val="{&quot;height&quot;:212.0467716535433,&quot;left&quot;:10.950866141732282,&quot;top&quot;:9.884803149606299,&quot;width&quot;:938.0982677165354}"/>
</p:tagLst>
</file>

<file path=ppt/tags/tag39.xml><?xml version="1.0" encoding="utf-8"?>
<p:tagLst xmlns:p="http://schemas.openxmlformats.org/presentationml/2006/main">
  <p:tag name="KSO_WM_DIAGRAM_VIRTUALLY_FRAME" val="{&quot;height&quot;:212.0467716535433,&quot;left&quot;:10.950866141732282,&quot;top&quot;:9.884803149606299,&quot;width&quot;:938.0982677165354}"/>
</p:tagLst>
</file>

<file path=ppt/tags/tag4.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40.xml><?xml version="1.0" encoding="utf-8"?>
<p:tagLst xmlns:p="http://schemas.openxmlformats.org/presentationml/2006/main">
  <p:tag name="KSO_WM_DIAGRAM_VIRTUALLY_FRAME" val="{&quot;height&quot;:212.0467716535433,&quot;left&quot;:10.950866141732282,&quot;top&quot;:9.884803149606299,&quot;width&quot;:938.0982677165354}"/>
</p:tagLst>
</file>

<file path=ppt/tags/tag41.xml><?xml version="1.0" encoding="utf-8"?>
<p:tagLst xmlns:p="http://schemas.openxmlformats.org/presentationml/2006/main">
  <p:tag name="KSO_WM_DIAGRAM_VIRTUALLY_FRAME" val="{&quot;height&quot;:212.0467716535433,&quot;left&quot;:10.950866141732282,&quot;top&quot;:9.884803149606299,&quot;width&quot;:938.0982677165354}"/>
</p:tagLst>
</file>

<file path=ppt/tags/tag42.xml><?xml version="1.0" encoding="utf-8"?>
<p:tagLst xmlns:p="http://schemas.openxmlformats.org/presentationml/2006/main">
  <p:tag name="KSO_WM_DIAGRAM_VIRTUALLY_FRAME" val="{&quot;height&quot;:351.77283464566926,&quot;left&quot;:-2,&quot;top&quot;:117.02448818897638,&quot;width&quot;:931}"/>
</p:tagLst>
</file>

<file path=ppt/tags/tag43.xml><?xml version="1.0" encoding="utf-8"?>
<p:tagLst xmlns:p="http://schemas.openxmlformats.org/presentationml/2006/main">
  <p:tag name="KSO_WM_DIAGRAM_VIRTUALLY_FRAME" val="{&quot;height&quot;:351.77283464566926,&quot;left&quot;:-2,&quot;top&quot;:117.02448818897638,&quot;width&quot;:931}"/>
</p:tagLst>
</file>

<file path=ppt/tags/tag44.xml><?xml version="1.0" encoding="utf-8"?>
<p:tagLst xmlns:p="http://schemas.openxmlformats.org/presentationml/2006/main">
  <p:tag name="KSO_WM_DIAGRAM_VIRTUALLY_FRAME" val="{&quot;height&quot;:351.77283464566926,&quot;left&quot;:-2,&quot;top&quot;:117.02448818897638,&quot;width&quot;:931}"/>
</p:tagLst>
</file>

<file path=ppt/tags/tag45.xml><?xml version="1.0" encoding="utf-8"?>
<p:tagLst xmlns:p="http://schemas.openxmlformats.org/presentationml/2006/main">
  <p:tag name="KSO_WM_DIAGRAM_VIRTUALLY_FRAME" val="{&quot;height&quot;:351.77283464566926,&quot;left&quot;:-2,&quot;top&quot;:117.02448818897638,&quot;width&quot;:931}"/>
</p:tagLst>
</file>

<file path=ppt/tags/tag46.xml><?xml version="1.0" encoding="utf-8"?>
<p:tagLst xmlns:p="http://schemas.openxmlformats.org/presentationml/2006/main">
  <p:tag name="KSO_WM_DIAGRAM_VIRTUALLY_FRAME" val="{&quot;height&quot;:351.77283464566926,&quot;left&quot;:-2,&quot;top&quot;:117.02448818897638,&quot;width&quot;:931}"/>
</p:tagLst>
</file>

<file path=ppt/tags/tag47.xml><?xml version="1.0" encoding="utf-8"?>
<p:tagLst xmlns:p="http://schemas.openxmlformats.org/presentationml/2006/main">
  <p:tag name="KSO_WM_DIAGRAM_VIRTUALLY_FRAME" val="{&quot;height&quot;:351.77283464566926,&quot;left&quot;:-2,&quot;top&quot;:117.02448818897638,&quot;width&quot;:931}"/>
</p:tagLst>
</file>

<file path=ppt/tags/tag48.xml><?xml version="1.0" encoding="utf-8"?>
<p:tagLst xmlns:p="http://schemas.openxmlformats.org/presentationml/2006/main">
  <p:tag name="KSO_WM_DIAGRAM_VIRTUALLY_FRAME" val="{&quot;height&quot;:351.77283464566926,&quot;left&quot;:-2,&quot;top&quot;:117.02448818897638,&quot;width&quot;:931}"/>
</p:tagLst>
</file>

<file path=ppt/tags/tag49.xml><?xml version="1.0" encoding="utf-8"?>
<p:tagLst xmlns:p="http://schemas.openxmlformats.org/presentationml/2006/main">
  <p:tag name="KSO_WM_DIAGRAM_VIRTUALLY_FRAME" val="{&quot;height&quot;:351.77283464566926,&quot;left&quot;:-2,&quot;top&quot;:117.02448818897638,&quot;width&quot;:931}"/>
</p:tagLst>
</file>

<file path=ppt/tags/tag5.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50.xml><?xml version="1.0" encoding="utf-8"?>
<p:tagLst xmlns:p="http://schemas.openxmlformats.org/presentationml/2006/main">
  <p:tag name="KSO_WM_DIAGRAM_VIRTUALLY_FRAME" val="{&quot;height&quot;:351.77283464566926,&quot;left&quot;:-2,&quot;top&quot;:117.02448818897638,&quot;width&quot;:931}"/>
</p:tagLst>
</file>

<file path=ppt/tags/tag51.xml><?xml version="1.0" encoding="utf-8"?>
<p:tagLst xmlns:p="http://schemas.openxmlformats.org/presentationml/2006/main">
  <p:tag name="KSO_WM_DIAGRAM_VIRTUALLY_FRAME" val="{&quot;height&quot;:351.77283464566926,&quot;left&quot;:-2,&quot;top&quot;:117.02448818897638,&quot;width&quot;:931}"/>
</p:tagLst>
</file>

<file path=ppt/tags/tag52.xml><?xml version="1.0" encoding="utf-8"?>
<p:tagLst xmlns:p="http://schemas.openxmlformats.org/presentationml/2006/main">
  <p:tag name="KSO_WM_DIAGRAM_VIRTUALLY_FRAME" val="{&quot;height&quot;:351.77283464566926,&quot;left&quot;:-2,&quot;top&quot;:117.02448818897638,&quot;width&quot;:931}"/>
</p:tagLst>
</file>

<file path=ppt/tags/tag53.xml><?xml version="1.0" encoding="utf-8"?>
<p:tagLst xmlns:p="http://schemas.openxmlformats.org/presentationml/2006/main">
  <p:tag name="KSO_WM_DIAGRAM_VIRTUALLY_FRAME" val="{&quot;height&quot;:351.77283464566926,&quot;left&quot;:-2,&quot;top&quot;:117.02448818897638,&quot;width&quot;:931}"/>
</p:tagLst>
</file>

<file path=ppt/tags/tag54.xml><?xml version="1.0" encoding="utf-8"?>
<p:tagLst xmlns:p="http://schemas.openxmlformats.org/presentationml/2006/main">
  <p:tag name="KSO_WM_DIAGRAM_VIRTUALLY_FRAME" val="{&quot;height&quot;:351.77283464566926,&quot;left&quot;:-2,&quot;top&quot;:117.02448818897638,&quot;width&quot;:931}"/>
</p:tagLst>
</file>

<file path=ppt/tags/tag55.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56.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57.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58.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59.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6.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60.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61.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62.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63.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64.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65.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66.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67.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68.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69.xml><?xml version="1.0" encoding="utf-8"?>
<p:tagLst xmlns:p="http://schemas.openxmlformats.org/presentationml/2006/main">
  <p:tag name="KSO_WM_DIAGRAM_VIRTUALLY_FRAME" val="{&quot;height&quot;:208.0284251968504,&quot;left&quot;:66.03385826771654,&quot;top&quot;:246.4666929133858,&quot;width&quot;:824.6537007874016}"/>
</p:tagLst>
</file>

<file path=ppt/tags/tag7.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70.xml><?xml version="1.0" encoding="utf-8"?>
<p:tagLst xmlns:p="http://schemas.openxmlformats.org/presentationml/2006/main">
  <p:tag name="COMMONDATA" val="eyJjb3VudCI6MiwiaGRpZCI6ImY1MTdjZTQwYjE3ODhhYzZiMmFhN2IxMjU1NWVmMjI5IiwidXNlckNvdW50IjoxfQ=="/>
  <p:tag name="KSO_WPP_MARK_KEY" val="fa48200e-3537-4db2-aab1-c7802d49c236"/>
  <p:tag name="commondata" val="eyJjb3VudCI6MywiaGRpZCI6IjM4YzBkZWY1MWM5NTAwNGUzMDEwZWZhMjEyNTQ3NWVjIiwidXNlckNvdW50IjoxfQ=="/>
</p:tagLst>
</file>

<file path=ppt/tags/tag8.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ags/tag9.xml><?xml version="1.0" encoding="utf-8"?>
<p:tagLst xmlns:p="http://schemas.openxmlformats.org/presentationml/2006/main">
  <p:tag name="KSO_WM_DIAGRAM_VIRTUALLY_FRAME" val="{&quot;height&quot;:614.8934645669292,&quot;left&quot;:285.95086614173226,&quot;top&quot;:52.32811023622047,&quot;width&quot;:660.477952755905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lnSpc>
            <a:spcPct val="150000"/>
          </a:lnSpc>
          <a:defRPr dirty="0">
            <a:latin typeface="阿里巴巴普惠体 R" panose="00020600040101010101" pitchFamily="18" charset="-122"/>
            <a:ea typeface="阿里巴巴普惠体 R" panose="00020600040101010101" pitchFamily="18" charset="-122"/>
            <a:cs typeface="阿里巴巴普惠体 R" panose="00020600040101010101" pitchFamily="18"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algn="l">
          <a:lnSpc>
            <a:spcPct val="150000"/>
          </a:lnSpc>
          <a:defRPr dirty="0">
            <a:latin typeface="阿里巴巴普惠体 R" panose="00020600040101010101" pitchFamily="18" charset="-122"/>
            <a:ea typeface="阿里巴巴普惠体 R" panose="00020600040101010101" pitchFamily="18" charset="-122"/>
            <a:cs typeface="阿里巴巴普惠体 R" panose="00020600040101010101" pitchFamily="18"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Template>
  <TotalTime>0</TotalTime>
  <Words>6001</Words>
  <Application>WPS 演示</Application>
  <PresentationFormat>宽屏</PresentationFormat>
  <Paragraphs>377</Paragraphs>
  <Slides>36</Slides>
  <Notes>4</Notes>
  <HiddenSlides>0</HiddenSlides>
  <MMClips>1</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36</vt:i4>
      </vt:variant>
    </vt:vector>
  </HeadingPairs>
  <TitlesOfParts>
    <vt:vector size="53" baseType="lpstr">
      <vt:lpstr>Arial</vt:lpstr>
      <vt:lpstr>宋体</vt:lpstr>
      <vt:lpstr>Wingdings</vt:lpstr>
      <vt:lpstr>阿里巴巴普惠体 R</vt:lpstr>
      <vt:lpstr>字魂35号-经典雅黑</vt:lpstr>
      <vt:lpstr>阿里巴巴普惠体 B</vt:lpstr>
      <vt:lpstr>Calibri</vt:lpstr>
      <vt:lpstr>微软雅黑</vt:lpstr>
      <vt:lpstr>阿里巴巴普惠体 M</vt:lpstr>
      <vt:lpstr>字魂经典雅黑</vt:lpstr>
      <vt:lpstr>Impact</vt:lpstr>
      <vt:lpstr>Arial Unicode MS</vt:lpstr>
      <vt:lpstr>等线 Light</vt:lpstr>
      <vt:lpstr>等线</vt:lpstr>
      <vt:lpstr>PingFang SC</vt:lpstr>
      <vt:lpstr>Office 主题​​</vt:lpstr>
      <vt:lpstr>1_Office 主题​​</vt:lpstr>
      <vt:lpstr>PowerPoint 演示文稿</vt:lpstr>
      <vt:lpstr>PowerPoint 演示文稿</vt:lpstr>
      <vt:lpstr>PowerPoint 演示文稿</vt:lpstr>
      <vt:lpstr>目录 CONTENTS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结束语 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Lenovo</cp:lastModifiedBy>
  <cp:revision>36</cp:revision>
  <dcterms:created xsi:type="dcterms:W3CDTF">2020-09-18T03:09:00Z</dcterms:created>
  <dcterms:modified xsi:type="dcterms:W3CDTF">2024-09-08T12:41:53Z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KSOTemplateUUID">
    <vt:lpwstr>v1.0_mb_XNm1qlhFjmS9/IMqB++Ecw==</vt:lpwstr>
  </property>
  <property fmtid="{D5CDD505-2E9C-101B-9397-08002B2CF9AE}" pid="4" name="ICV">
    <vt:lpwstr>09F9CC6F62B44B0B94132BA743058E56</vt:lpwstr>
  </property>
</Properties>
</file>